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75"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6" r:id="rId22"/>
    <p:sldId id="277" r:id="rId2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104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4197865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D4C31DA-14CA-CFBA-5089-9BCD0585380D}"/>
              </a:ext>
            </a:extLst>
          </p:cNvPr>
          <p:cNvGrpSpPr/>
          <p:nvPr userDrawn="1"/>
        </p:nvGrpSpPr>
        <p:grpSpPr>
          <a:xfrm>
            <a:off x="-26123" y="0"/>
            <a:ext cx="14656525" cy="8229600"/>
            <a:chOff x="-21770" y="0"/>
            <a:chExt cx="12213771" cy="6858000"/>
          </a:xfrm>
        </p:grpSpPr>
        <p:pic>
          <p:nvPicPr>
            <p:cNvPr id="6" name="Picture 5" descr="Tech Background&quot; Images – Browse 8,227 Stock Photos, Vectors, and Video |  Adobe Stock">
              <a:extLst>
                <a:ext uri="{FF2B5EF4-FFF2-40B4-BE49-F238E27FC236}">
                  <a16:creationId xmlns:a16="http://schemas.microsoft.com/office/drawing/2014/main" id="{912EDB8F-0820-57F6-5CDA-EEB6AC9EF3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7530BAD-0593-FBF1-1D42-9B72719147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7794" y="913775"/>
              <a:ext cx="5159490" cy="1423752"/>
            </a:xfrm>
            <a:prstGeom prst="rect">
              <a:avLst/>
            </a:prstGeom>
          </p:spPr>
        </p:pic>
      </p:grpSp>
    </p:spTree>
    <p:extLst>
      <p:ext uri="{BB962C8B-B14F-4D97-AF65-F5344CB8AC3E}">
        <p14:creationId xmlns:p14="http://schemas.microsoft.com/office/powerpoint/2010/main" val="20401269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225F15-9B21-01FF-BD6D-D04F30F7A091}"/>
              </a:ext>
            </a:extLst>
          </p:cNvPr>
          <p:cNvSpPr/>
          <p:nvPr/>
        </p:nvSpPr>
        <p:spPr>
          <a:xfrm>
            <a:off x="1" y="3345948"/>
            <a:ext cx="14630400" cy="97382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3F3F2"/>
                </a:solidFill>
                <a:latin typeface="IBM Plex Sans" pitchFamily="34" charset="0"/>
                <a:ea typeface="IBM Plex Sans" pitchFamily="34" charset="-122"/>
                <a:cs typeface="IBM Plex Sans" pitchFamily="34" charset="-120"/>
              </a:rPr>
              <a:t>Digital Marketing Campaign</a:t>
            </a:r>
            <a:endParaRPr lang="en-US" sz="5400" b="1" dirty="0">
              <a:latin typeface="Calibri" panose="020F0502020204030204" pitchFamily="34" charset="0"/>
            </a:endParaRPr>
          </a:p>
        </p:txBody>
      </p:sp>
      <p:sp>
        <p:nvSpPr>
          <p:cNvPr id="6" name="TextBox 5">
            <a:extLst>
              <a:ext uri="{FF2B5EF4-FFF2-40B4-BE49-F238E27FC236}">
                <a16:creationId xmlns:a16="http://schemas.microsoft.com/office/drawing/2014/main" id="{11D51007-D48F-FB32-669F-A06C255707D3}"/>
              </a:ext>
            </a:extLst>
          </p:cNvPr>
          <p:cNvSpPr txBox="1"/>
          <p:nvPr/>
        </p:nvSpPr>
        <p:spPr>
          <a:xfrm>
            <a:off x="114300" y="7638944"/>
            <a:ext cx="7326084" cy="441083"/>
          </a:xfrm>
          <a:prstGeom prst="rect">
            <a:avLst/>
          </a:prstGeom>
          <a:noFill/>
        </p:spPr>
        <p:txBody>
          <a:bodyPr wrap="square">
            <a:spAutoFit/>
          </a:bodyPr>
          <a:lstStyle/>
          <a:p>
            <a:pPr marL="0" indent="0" algn="l">
              <a:lnSpc>
                <a:spcPts val="2998"/>
              </a:lnSpc>
              <a:buNone/>
            </a:pPr>
            <a:r>
              <a:rPr lang="en-US" sz="1800" b="1" dirty="0">
                <a:solidFill>
                  <a:srgbClr val="D4D4D1"/>
                </a:solidFill>
                <a:latin typeface="Roboto" pitchFamily="34" charset="0"/>
                <a:ea typeface="Roboto" pitchFamily="34" charset="-122"/>
                <a:cs typeface="Roboto" pitchFamily="34" charset="-120"/>
              </a:rPr>
              <a:t>by Afnan Shaikh</a:t>
            </a:r>
            <a:endParaRPr lang="en-US" sz="1800" dirty="0"/>
          </a:p>
        </p:txBody>
      </p:sp>
    </p:spTree>
    <p:extLst>
      <p:ext uri="{BB962C8B-B14F-4D97-AF65-F5344CB8AC3E}">
        <p14:creationId xmlns:p14="http://schemas.microsoft.com/office/powerpoint/2010/main" val="102433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13879" y="0"/>
            <a:ext cx="14630400" cy="8229600"/>
          </a:xfrm>
          <a:prstGeom prst="rect">
            <a:avLst/>
          </a:prstGeom>
          <a:solidFill>
            <a:srgbClr val="292C32"/>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08836" y="1580436"/>
            <a:ext cx="5068729" cy="5068729"/>
          </a:xfrm>
          <a:prstGeom prst="rect">
            <a:avLst/>
          </a:prstGeom>
        </p:spPr>
      </p:pic>
      <p:sp>
        <p:nvSpPr>
          <p:cNvPr id="6" name="Text 2"/>
          <p:cNvSpPr/>
          <p:nvPr/>
        </p:nvSpPr>
        <p:spPr>
          <a:xfrm>
            <a:off x="6071235" y="536020"/>
            <a:ext cx="7974330" cy="1044416"/>
          </a:xfrm>
          <a:prstGeom prst="rect">
            <a:avLst/>
          </a:prstGeom>
          <a:noFill/>
          <a:ln/>
        </p:spPr>
        <p:txBody>
          <a:bodyPr wrap="square" rtlCol="0" anchor="t"/>
          <a:lstStyle/>
          <a:p>
            <a:pPr marL="0" indent="0">
              <a:lnSpc>
                <a:spcPts val="4112"/>
              </a:lnSpc>
              <a:buNone/>
            </a:pPr>
            <a:r>
              <a:rPr lang="en-US" sz="3600" b="1" dirty="0">
                <a:solidFill>
                  <a:srgbClr val="F3F3F2"/>
                </a:solidFill>
                <a:latin typeface="IBM Plex Sans" pitchFamily="34" charset="0"/>
                <a:ea typeface="IBM Plex Sans" pitchFamily="34" charset="-122"/>
                <a:cs typeface="IBM Plex Sans" pitchFamily="34" charset="-120"/>
              </a:rPr>
              <a:t>DISTRIBUTION OF CATEGORICAL VARIABLES</a:t>
            </a:r>
            <a:endParaRPr lang="en-US" sz="3600" b="1" dirty="0"/>
          </a:p>
        </p:txBody>
      </p:sp>
      <p:grpSp>
        <p:nvGrpSpPr>
          <p:cNvPr id="26" name="Group 25">
            <a:extLst>
              <a:ext uri="{FF2B5EF4-FFF2-40B4-BE49-F238E27FC236}">
                <a16:creationId xmlns:a16="http://schemas.microsoft.com/office/drawing/2014/main" id="{CE4C49FF-C5C6-3E6B-B950-9B5DE2EEB57F}"/>
              </a:ext>
            </a:extLst>
          </p:cNvPr>
          <p:cNvGrpSpPr/>
          <p:nvPr/>
        </p:nvGrpSpPr>
        <p:grpSpPr>
          <a:xfrm>
            <a:off x="6338530" y="2023586"/>
            <a:ext cx="7707035" cy="5477351"/>
            <a:chOff x="6338530" y="2023586"/>
            <a:chExt cx="7707035" cy="5477351"/>
          </a:xfrm>
        </p:grpSpPr>
        <p:sp>
          <p:nvSpPr>
            <p:cNvPr id="7" name="Text 3"/>
            <p:cNvSpPr/>
            <p:nvPr/>
          </p:nvSpPr>
          <p:spPr>
            <a:xfrm>
              <a:off x="6338530" y="2023586"/>
              <a:ext cx="7707035" cy="267176"/>
            </a:xfrm>
            <a:prstGeom prst="rect">
              <a:avLst/>
            </a:prstGeom>
            <a:noFill/>
            <a:ln/>
          </p:spPr>
          <p:txBody>
            <a:bodyPr wrap="none" rtlCol="0" anchor="t"/>
            <a:lstStyle/>
            <a:p>
              <a:pPr marL="342900" indent="-342900" algn="l">
                <a:lnSpc>
                  <a:spcPts val="2105"/>
                </a:lnSpc>
                <a:buSzPct val="100000"/>
                <a:buFont typeface="+mj-lt"/>
                <a:buAutoNum type="arabicPeriod"/>
              </a:pPr>
              <a:r>
                <a:rPr lang="en-US" sz="1600" b="1" dirty="0">
                  <a:solidFill>
                    <a:srgbClr val="D4D4D1"/>
                  </a:solidFill>
                  <a:latin typeface="Roboto" pitchFamily="34" charset="0"/>
                  <a:ea typeface="Roboto" pitchFamily="34" charset="-122"/>
                  <a:cs typeface="Roboto" pitchFamily="34" charset="-120"/>
                </a:rPr>
                <a:t>Response Time Distribution</a:t>
              </a:r>
              <a:r>
                <a:rPr lang="en-US" sz="1600" dirty="0">
                  <a:solidFill>
                    <a:srgbClr val="D4D4D1"/>
                  </a:solidFill>
                  <a:latin typeface="Roboto" pitchFamily="34" charset="0"/>
                  <a:ea typeface="Roboto" pitchFamily="34" charset="-122"/>
                  <a:cs typeface="Roboto" pitchFamily="34" charset="-120"/>
                </a:rPr>
                <a:t>:</a:t>
              </a:r>
              <a:endParaRPr lang="en-US" sz="1600" dirty="0"/>
            </a:p>
          </p:txBody>
        </p:sp>
        <p:sp>
          <p:nvSpPr>
            <p:cNvPr id="8" name="Text 4"/>
            <p:cNvSpPr/>
            <p:nvPr/>
          </p:nvSpPr>
          <p:spPr>
            <a:xfrm>
              <a:off x="6605826" y="2349222"/>
              <a:ext cx="7439739" cy="267176"/>
            </a:xfrm>
            <a:prstGeom prst="rect">
              <a:avLst/>
            </a:prstGeom>
            <a:noFill/>
            <a:ln/>
          </p:spPr>
          <p:txBody>
            <a:bodyPr wrap="none" rtlCol="0" anchor="t"/>
            <a:lstStyle/>
            <a:p>
              <a:pPr marL="685800" lvl="1" indent="-342900" algn="l">
                <a:lnSpc>
                  <a:spcPts val="2105"/>
                </a:lnSpc>
                <a:buSzPct val="100000"/>
                <a:buChar char="•"/>
              </a:pPr>
              <a:r>
                <a:rPr lang="en-US" sz="1600" dirty="0">
                  <a:solidFill>
                    <a:srgbClr val="D4D4D1"/>
                  </a:solidFill>
                  <a:latin typeface="Roboto" pitchFamily="34" charset="0"/>
                  <a:ea typeface="Roboto" pitchFamily="34" charset="-122"/>
                  <a:cs typeface="Roboto" pitchFamily="34" charset="-120"/>
                </a:rPr>
                <a:t>The graph shows the distribution of response times for website visits.</a:t>
              </a:r>
              <a:endParaRPr lang="en-US" sz="1600" dirty="0"/>
            </a:p>
          </p:txBody>
        </p:sp>
        <p:sp>
          <p:nvSpPr>
            <p:cNvPr id="9" name="Text 5"/>
            <p:cNvSpPr/>
            <p:nvPr/>
          </p:nvSpPr>
          <p:spPr>
            <a:xfrm>
              <a:off x="6605826" y="2674858"/>
              <a:ext cx="7439739" cy="267176"/>
            </a:xfrm>
            <a:prstGeom prst="rect">
              <a:avLst/>
            </a:prstGeom>
            <a:noFill/>
            <a:ln/>
          </p:spPr>
          <p:txBody>
            <a:bodyPr wrap="none" rtlCol="0" anchor="t"/>
            <a:lstStyle/>
            <a:p>
              <a:pPr marL="685800" lvl="1" indent="-342900" algn="l">
                <a:lnSpc>
                  <a:spcPts val="2105"/>
                </a:lnSpc>
                <a:buSzPct val="100000"/>
                <a:buChar char="•"/>
              </a:pPr>
              <a:r>
                <a:rPr lang="en-US" sz="1600" dirty="0">
                  <a:solidFill>
                    <a:srgbClr val="D4D4D1"/>
                  </a:solidFill>
                  <a:latin typeface="Roboto" pitchFamily="34" charset="0"/>
                  <a:ea typeface="Roboto" pitchFamily="34" charset="-122"/>
                  <a:cs typeface="Roboto" pitchFamily="34" charset="-120"/>
                </a:rPr>
                <a:t>Most visits fall within a specific range, indicating website performance.</a:t>
              </a:r>
              <a:endParaRPr lang="en-US" sz="1600" dirty="0"/>
            </a:p>
          </p:txBody>
        </p:sp>
        <p:sp>
          <p:nvSpPr>
            <p:cNvPr id="10" name="Text 6"/>
            <p:cNvSpPr/>
            <p:nvPr/>
          </p:nvSpPr>
          <p:spPr>
            <a:xfrm>
              <a:off x="6605826" y="3000494"/>
              <a:ext cx="7439739" cy="267176"/>
            </a:xfrm>
            <a:prstGeom prst="rect">
              <a:avLst/>
            </a:prstGeom>
            <a:noFill/>
            <a:ln/>
          </p:spPr>
          <p:txBody>
            <a:bodyPr wrap="none" rtlCol="0" anchor="t"/>
            <a:lstStyle/>
            <a:p>
              <a:pPr marL="685800" lvl="1" indent="-342900" algn="l">
                <a:lnSpc>
                  <a:spcPts val="2105"/>
                </a:lnSpc>
                <a:buSzPct val="100000"/>
                <a:buChar char="•"/>
              </a:pPr>
              <a:r>
                <a:rPr lang="en-US" sz="1600" dirty="0">
                  <a:solidFill>
                    <a:srgbClr val="000000"/>
                  </a:solidFill>
                  <a:latin typeface="Roboto" pitchFamily="34" charset="0"/>
                  <a:ea typeface="Roboto" pitchFamily="34" charset="-122"/>
                  <a:cs typeface="Roboto" pitchFamily="34" charset="-120"/>
                </a:rPr>
                <a:t>📊</a:t>
              </a:r>
              <a:endParaRPr lang="en-US" sz="1600" dirty="0"/>
            </a:p>
          </p:txBody>
        </p:sp>
        <p:sp>
          <p:nvSpPr>
            <p:cNvPr id="11" name="Text 7"/>
            <p:cNvSpPr/>
            <p:nvPr/>
          </p:nvSpPr>
          <p:spPr>
            <a:xfrm>
              <a:off x="6338530" y="3326130"/>
              <a:ext cx="7707035" cy="267176"/>
            </a:xfrm>
            <a:prstGeom prst="rect">
              <a:avLst/>
            </a:prstGeom>
            <a:noFill/>
            <a:ln/>
          </p:spPr>
          <p:txBody>
            <a:bodyPr wrap="none" rtlCol="0" anchor="t"/>
            <a:lstStyle/>
            <a:p>
              <a:pPr marL="342900" indent="-342900" algn="l">
                <a:lnSpc>
                  <a:spcPts val="2105"/>
                </a:lnSpc>
                <a:buSzPct val="100000"/>
                <a:buFont typeface="+mj-lt"/>
                <a:buAutoNum type="arabicPeriod" startAt="2"/>
              </a:pPr>
              <a:r>
                <a:rPr lang="en-US" sz="1600" b="1" dirty="0">
                  <a:solidFill>
                    <a:srgbClr val="D4D4D1"/>
                  </a:solidFill>
                  <a:latin typeface="Roboto" pitchFamily="34" charset="0"/>
                  <a:ea typeface="Roboto" pitchFamily="34" charset="-122"/>
                  <a:cs typeface="Roboto" pitchFamily="34" charset="-120"/>
                </a:rPr>
                <a:t>Customer Age Distribution</a:t>
              </a:r>
              <a:r>
                <a:rPr lang="en-US" sz="1600" dirty="0">
                  <a:solidFill>
                    <a:srgbClr val="D4D4D1"/>
                  </a:solidFill>
                  <a:latin typeface="Roboto" pitchFamily="34" charset="0"/>
                  <a:ea typeface="Roboto" pitchFamily="34" charset="-122"/>
                  <a:cs typeface="Roboto" pitchFamily="34" charset="-120"/>
                </a:rPr>
                <a:t>:</a:t>
              </a:r>
              <a:endParaRPr lang="en-US" sz="1600" dirty="0"/>
            </a:p>
          </p:txBody>
        </p:sp>
        <p:sp>
          <p:nvSpPr>
            <p:cNvPr id="12" name="Text 8"/>
            <p:cNvSpPr/>
            <p:nvPr/>
          </p:nvSpPr>
          <p:spPr>
            <a:xfrm>
              <a:off x="6605826" y="3651766"/>
              <a:ext cx="7439739" cy="267176"/>
            </a:xfrm>
            <a:prstGeom prst="rect">
              <a:avLst/>
            </a:prstGeom>
            <a:noFill/>
            <a:ln/>
          </p:spPr>
          <p:txBody>
            <a:bodyPr wrap="none" rtlCol="0" anchor="t"/>
            <a:lstStyle/>
            <a:p>
              <a:pPr marL="685800" lvl="1" indent="-342900" algn="l">
                <a:lnSpc>
                  <a:spcPts val="2105"/>
                </a:lnSpc>
                <a:buSzPct val="100000"/>
                <a:buChar char="•"/>
              </a:pPr>
              <a:r>
                <a:rPr lang="en-US" sz="1600" dirty="0">
                  <a:solidFill>
                    <a:srgbClr val="D4D4D1"/>
                  </a:solidFill>
                  <a:latin typeface="Roboto" pitchFamily="34" charset="0"/>
                  <a:ea typeface="Roboto" pitchFamily="34" charset="-122"/>
                  <a:cs typeface="Roboto" pitchFamily="34" charset="-120"/>
                </a:rPr>
                <a:t>Here, we see the age distribution of customers.</a:t>
              </a:r>
              <a:endParaRPr lang="en-US" sz="1600" dirty="0"/>
            </a:p>
          </p:txBody>
        </p:sp>
        <p:sp>
          <p:nvSpPr>
            <p:cNvPr id="13" name="Text 9"/>
            <p:cNvSpPr/>
            <p:nvPr/>
          </p:nvSpPr>
          <p:spPr>
            <a:xfrm>
              <a:off x="6605826" y="3977402"/>
              <a:ext cx="7439739" cy="267176"/>
            </a:xfrm>
            <a:prstGeom prst="rect">
              <a:avLst/>
            </a:prstGeom>
            <a:noFill/>
            <a:ln/>
          </p:spPr>
          <p:txBody>
            <a:bodyPr wrap="none" rtlCol="0" anchor="t"/>
            <a:lstStyle/>
            <a:p>
              <a:pPr marL="685800" lvl="1" indent="-342900" algn="l">
                <a:lnSpc>
                  <a:spcPts val="2105"/>
                </a:lnSpc>
                <a:buSzPct val="100000"/>
                <a:buChar char="•"/>
              </a:pPr>
              <a:r>
                <a:rPr lang="en-US" sz="1600" dirty="0">
                  <a:solidFill>
                    <a:srgbClr val="D4D4D1"/>
                  </a:solidFill>
                  <a:latin typeface="Roboto" pitchFamily="34" charset="0"/>
                  <a:ea typeface="Roboto" pitchFamily="34" charset="-122"/>
                  <a:cs typeface="Roboto" pitchFamily="34" charset="-120"/>
                </a:rPr>
                <a:t>The blue bars represent different age groups.</a:t>
              </a:r>
              <a:endParaRPr lang="en-US" sz="1600" dirty="0"/>
            </a:p>
          </p:txBody>
        </p:sp>
        <p:sp>
          <p:nvSpPr>
            <p:cNvPr id="14" name="Text 10"/>
            <p:cNvSpPr/>
            <p:nvPr/>
          </p:nvSpPr>
          <p:spPr>
            <a:xfrm>
              <a:off x="6605826" y="4303038"/>
              <a:ext cx="7439739" cy="267176"/>
            </a:xfrm>
            <a:prstGeom prst="rect">
              <a:avLst/>
            </a:prstGeom>
            <a:noFill/>
            <a:ln/>
          </p:spPr>
          <p:txBody>
            <a:bodyPr wrap="none" rtlCol="0" anchor="t"/>
            <a:lstStyle/>
            <a:p>
              <a:pPr marL="685800" lvl="1" indent="-342900" algn="l">
                <a:lnSpc>
                  <a:spcPts val="2105"/>
                </a:lnSpc>
                <a:buSzPct val="100000"/>
                <a:buChar char="•"/>
              </a:pPr>
              <a:r>
                <a:rPr lang="en-US" sz="1600" dirty="0">
                  <a:solidFill>
                    <a:srgbClr val="D4D4D1"/>
                  </a:solidFill>
                  <a:latin typeface="Roboto" pitchFamily="34" charset="0"/>
                  <a:ea typeface="Roboto" pitchFamily="34" charset="-122"/>
                  <a:cs typeface="Roboto" pitchFamily="34" charset="-120"/>
                </a:rPr>
                <a:t>Useful for understanding customer demographics.</a:t>
              </a:r>
              <a:endParaRPr lang="en-US" sz="1600" dirty="0"/>
            </a:p>
          </p:txBody>
        </p:sp>
        <p:sp>
          <p:nvSpPr>
            <p:cNvPr id="15" name="Text 11"/>
            <p:cNvSpPr/>
            <p:nvPr/>
          </p:nvSpPr>
          <p:spPr>
            <a:xfrm>
              <a:off x="6605826" y="4628674"/>
              <a:ext cx="7439739" cy="267176"/>
            </a:xfrm>
            <a:prstGeom prst="rect">
              <a:avLst/>
            </a:prstGeom>
            <a:noFill/>
            <a:ln/>
          </p:spPr>
          <p:txBody>
            <a:bodyPr wrap="none" rtlCol="0" anchor="t"/>
            <a:lstStyle/>
            <a:p>
              <a:pPr marL="685800" lvl="1" indent="-342900" algn="l">
                <a:lnSpc>
                  <a:spcPts val="2105"/>
                </a:lnSpc>
                <a:buSzPct val="100000"/>
                <a:buChar char="•"/>
              </a:pPr>
              <a:r>
                <a:rPr lang="en-US" sz="1600" dirty="0">
                  <a:solidFill>
                    <a:srgbClr val="000000"/>
                  </a:solidFill>
                  <a:latin typeface="Roboto" pitchFamily="34" charset="0"/>
                  <a:ea typeface="Roboto" pitchFamily="34" charset="-122"/>
                  <a:cs typeface="Roboto" pitchFamily="34" charset="-120"/>
                </a:rPr>
                <a:t>📊</a:t>
              </a:r>
              <a:endParaRPr lang="en-US" sz="1600" dirty="0"/>
            </a:p>
          </p:txBody>
        </p:sp>
        <p:sp>
          <p:nvSpPr>
            <p:cNvPr id="16" name="Text 12"/>
            <p:cNvSpPr/>
            <p:nvPr/>
          </p:nvSpPr>
          <p:spPr>
            <a:xfrm>
              <a:off x="6338530" y="4954310"/>
              <a:ext cx="7707035" cy="267176"/>
            </a:xfrm>
            <a:prstGeom prst="rect">
              <a:avLst/>
            </a:prstGeom>
            <a:noFill/>
            <a:ln/>
          </p:spPr>
          <p:txBody>
            <a:bodyPr wrap="none" rtlCol="0" anchor="t"/>
            <a:lstStyle/>
            <a:p>
              <a:pPr marL="342900" indent="-342900" algn="l">
                <a:lnSpc>
                  <a:spcPts val="2105"/>
                </a:lnSpc>
                <a:buSzPct val="100000"/>
                <a:buFont typeface="+mj-lt"/>
                <a:buAutoNum type="arabicPeriod" startAt="3"/>
              </a:pPr>
              <a:r>
                <a:rPr lang="en-US" sz="1600" b="1" dirty="0">
                  <a:solidFill>
                    <a:srgbClr val="D4D4D1"/>
                  </a:solidFill>
                  <a:latin typeface="Roboto" pitchFamily="34" charset="0"/>
                  <a:ea typeface="Roboto" pitchFamily="34" charset="-122"/>
                  <a:cs typeface="Roboto" pitchFamily="34" charset="-120"/>
                </a:rPr>
                <a:t>Income Distribution</a:t>
              </a:r>
              <a:r>
                <a:rPr lang="en-US" sz="1600" dirty="0">
                  <a:solidFill>
                    <a:srgbClr val="D4D4D1"/>
                  </a:solidFill>
                  <a:latin typeface="Roboto" pitchFamily="34" charset="0"/>
                  <a:ea typeface="Roboto" pitchFamily="34" charset="-122"/>
                  <a:cs typeface="Roboto" pitchFamily="34" charset="-120"/>
                </a:rPr>
                <a:t>:</a:t>
              </a:r>
              <a:endParaRPr lang="en-US" sz="1600" dirty="0"/>
            </a:p>
          </p:txBody>
        </p:sp>
        <p:sp>
          <p:nvSpPr>
            <p:cNvPr id="17" name="Text 13"/>
            <p:cNvSpPr/>
            <p:nvPr/>
          </p:nvSpPr>
          <p:spPr>
            <a:xfrm>
              <a:off x="6605826" y="5279946"/>
              <a:ext cx="7439739" cy="267176"/>
            </a:xfrm>
            <a:prstGeom prst="rect">
              <a:avLst/>
            </a:prstGeom>
            <a:noFill/>
            <a:ln/>
          </p:spPr>
          <p:txBody>
            <a:bodyPr wrap="none" rtlCol="0" anchor="t"/>
            <a:lstStyle/>
            <a:p>
              <a:pPr marL="685800" lvl="1" indent="-342900" algn="l">
                <a:lnSpc>
                  <a:spcPts val="2105"/>
                </a:lnSpc>
                <a:buSzPct val="100000"/>
                <a:buChar char="•"/>
              </a:pPr>
              <a:r>
                <a:rPr lang="en-US" sz="1600" dirty="0">
                  <a:solidFill>
                    <a:srgbClr val="D4D4D1"/>
                  </a:solidFill>
                  <a:latin typeface="Roboto" pitchFamily="34" charset="0"/>
                  <a:ea typeface="Roboto" pitchFamily="34" charset="-122"/>
                  <a:cs typeface="Roboto" pitchFamily="34" charset="-120"/>
                </a:rPr>
                <a:t>Income brackets are plotted against the number of individuals.</a:t>
              </a:r>
              <a:endParaRPr lang="en-US" sz="1600" dirty="0"/>
            </a:p>
          </p:txBody>
        </p:sp>
        <p:sp>
          <p:nvSpPr>
            <p:cNvPr id="18" name="Text 14"/>
            <p:cNvSpPr/>
            <p:nvPr/>
          </p:nvSpPr>
          <p:spPr>
            <a:xfrm>
              <a:off x="6605826" y="5605582"/>
              <a:ext cx="7439739" cy="267176"/>
            </a:xfrm>
            <a:prstGeom prst="rect">
              <a:avLst/>
            </a:prstGeom>
            <a:noFill/>
            <a:ln/>
          </p:spPr>
          <p:txBody>
            <a:bodyPr wrap="none" rtlCol="0" anchor="t"/>
            <a:lstStyle/>
            <a:p>
              <a:pPr marL="685800" lvl="1" indent="-342900" algn="l">
                <a:lnSpc>
                  <a:spcPts val="2105"/>
                </a:lnSpc>
                <a:buSzPct val="100000"/>
                <a:buChar char="•"/>
              </a:pPr>
              <a:r>
                <a:rPr lang="en-US" sz="1600" dirty="0">
                  <a:solidFill>
                    <a:srgbClr val="D4D4D1"/>
                  </a:solidFill>
                  <a:latin typeface="Roboto" pitchFamily="34" charset="0"/>
                  <a:ea typeface="Roboto" pitchFamily="34" charset="-122"/>
                  <a:cs typeface="Roboto" pitchFamily="34" charset="-120"/>
                </a:rPr>
                <a:t>Helps analyze income levels within a group.</a:t>
              </a:r>
              <a:endParaRPr lang="en-US" sz="1600" dirty="0"/>
            </a:p>
          </p:txBody>
        </p:sp>
        <p:sp>
          <p:nvSpPr>
            <p:cNvPr id="19" name="Text 15"/>
            <p:cNvSpPr/>
            <p:nvPr/>
          </p:nvSpPr>
          <p:spPr>
            <a:xfrm>
              <a:off x="6605826" y="5931217"/>
              <a:ext cx="7439739" cy="267176"/>
            </a:xfrm>
            <a:prstGeom prst="rect">
              <a:avLst/>
            </a:prstGeom>
            <a:noFill/>
            <a:ln/>
          </p:spPr>
          <p:txBody>
            <a:bodyPr wrap="none" rtlCol="0" anchor="t"/>
            <a:lstStyle/>
            <a:p>
              <a:pPr marL="685800" lvl="1" indent="-342900" algn="l">
                <a:lnSpc>
                  <a:spcPts val="2105"/>
                </a:lnSpc>
                <a:buSzPct val="100000"/>
                <a:buChar char="•"/>
              </a:pPr>
              <a:r>
                <a:rPr lang="en-US" sz="1600" dirty="0">
                  <a:solidFill>
                    <a:srgbClr val="000000"/>
                  </a:solidFill>
                  <a:latin typeface="Roboto" pitchFamily="34" charset="0"/>
                  <a:ea typeface="Roboto" pitchFamily="34" charset="-122"/>
                  <a:cs typeface="Roboto" pitchFamily="34" charset="-120"/>
                </a:rPr>
                <a:t>📊</a:t>
              </a:r>
              <a:endParaRPr lang="en-US" sz="1600" dirty="0"/>
            </a:p>
          </p:txBody>
        </p:sp>
        <p:sp>
          <p:nvSpPr>
            <p:cNvPr id="20" name="Text 16"/>
            <p:cNvSpPr/>
            <p:nvPr/>
          </p:nvSpPr>
          <p:spPr>
            <a:xfrm>
              <a:off x="6338530" y="6256853"/>
              <a:ext cx="7707035" cy="267176"/>
            </a:xfrm>
            <a:prstGeom prst="rect">
              <a:avLst/>
            </a:prstGeom>
            <a:noFill/>
            <a:ln/>
          </p:spPr>
          <p:txBody>
            <a:bodyPr wrap="none" rtlCol="0" anchor="t"/>
            <a:lstStyle/>
            <a:p>
              <a:pPr marL="342900" indent="-342900" algn="l">
                <a:lnSpc>
                  <a:spcPts val="2105"/>
                </a:lnSpc>
                <a:buSzPct val="100000"/>
                <a:buFont typeface="+mj-lt"/>
                <a:buAutoNum type="arabicPeriod" startAt="4"/>
              </a:pPr>
              <a:r>
                <a:rPr lang="en-US" sz="1600" b="1" dirty="0">
                  <a:solidFill>
                    <a:srgbClr val="D4D4D1"/>
                  </a:solidFill>
                  <a:latin typeface="Roboto" pitchFamily="34" charset="0"/>
                  <a:ea typeface="Roboto" pitchFamily="34" charset="-122"/>
                  <a:cs typeface="Roboto" pitchFamily="34" charset="-120"/>
                </a:rPr>
                <a:t>Distribution of Time On Site</a:t>
              </a:r>
              <a:r>
                <a:rPr lang="en-US" sz="1600" dirty="0">
                  <a:solidFill>
                    <a:srgbClr val="D4D4D1"/>
                  </a:solidFill>
                  <a:latin typeface="Roboto" pitchFamily="34" charset="0"/>
                  <a:ea typeface="Roboto" pitchFamily="34" charset="-122"/>
                  <a:cs typeface="Roboto" pitchFamily="34" charset="-120"/>
                </a:rPr>
                <a:t>:</a:t>
              </a:r>
              <a:endParaRPr lang="en-US" sz="1600" dirty="0"/>
            </a:p>
          </p:txBody>
        </p:sp>
        <p:sp>
          <p:nvSpPr>
            <p:cNvPr id="21" name="Text 17"/>
            <p:cNvSpPr/>
            <p:nvPr/>
          </p:nvSpPr>
          <p:spPr>
            <a:xfrm>
              <a:off x="6605826" y="6582489"/>
              <a:ext cx="7439739" cy="267176"/>
            </a:xfrm>
            <a:prstGeom prst="rect">
              <a:avLst/>
            </a:prstGeom>
            <a:noFill/>
            <a:ln/>
          </p:spPr>
          <p:txBody>
            <a:bodyPr wrap="none" rtlCol="0" anchor="t"/>
            <a:lstStyle/>
            <a:p>
              <a:pPr marL="685800" lvl="1" indent="-342900" algn="l">
                <a:lnSpc>
                  <a:spcPts val="2105"/>
                </a:lnSpc>
                <a:buSzPct val="100000"/>
                <a:buChar char="•"/>
              </a:pPr>
              <a:r>
                <a:rPr lang="en-US" sz="1600" dirty="0">
                  <a:solidFill>
                    <a:srgbClr val="D4D4D1"/>
                  </a:solidFill>
                  <a:latin typeface="Roboto" pitchFamily="34" charset="0"/>
                  <a:ea typeface="Roboto" pitchFamily="34" charset="-122"/>
                  <a:cs typeface="Roboto" pitchFamily="34" charset="-120"/>
                </a:rPr>
                <a:t>This green bar graph depicts how long visitors stay on a website.</a:t>
              </a:r>
              <a:endParaRPr lang="en-US" sz="1600" dirty="0"/>
            </a:p>
          </p:txBody>
        </p:sp>
        <p:sp>
          <p:nvSpPr>
            <p:cNvPr id="22" name="Text 18"/>
            <p:cNvSpPr/>
            <p:nvPr/>
          </p:nvSpPr>
          <p:spPr>
            <a:xfrm>
              <a:off x="6605826" y="6908125"/>
              <a:ext cx="7439739" cy="267176"/>
            </a:xfrm>
            <a:prstGeom prst="rect">
              <a:avLst/>
            </a:prstGeom>
            <a:noFill/>
            <a:ln/>
          </p:spPr>
          <p:txBody>
            <a:bodyPr wrap="none" rtlCol="0" anchor="t"/>
            <a:lstStyle/>
            <a:p>
              <a:pPr marL="685800" lvl="1" indent="-342900" algn="l">
                <a:lnSpc>
                  <a:spcPts val="2105"/>
                </a:lnSpc>
                <a:buSzPct val="100000"/>
                <a:buChar char="•"/>
              </a:pPr>
              <a:r>
                <a:rPr lang="en-US" sz="1600" dirty="0">
                  <a:solidFill>
                    <a:srgbClr val="D4D4D1"/>
                  </a:solidFill>
                  <a:latin typeface="Roboto" pitchFamily="34" charset="0"/>
                  <a:ea typeface="Roboto" pitchFamily="34" charset="-122"/>
                  <a:cs typeface="Roboto" pitchFamily="34" charset="-120"/>
                </a:rPr>
                <a:t>Valuable for assessing user engagement.</a:t>
              </a:r>
              <a:endParaRPr lang="en-US" sz="1600" dirty="0"/>
            </a:p>
          </p:txBody>
        </p:sp>
        <p:sp>
          <p:nvSpPr>
            <p:cNvPr id="23" name="Text 19"/>
            <p:cNvSpPr/>
            <p:nvPr/>
          </p:nvSpPr>
          <p:spPr>
            <a:xfrm>
              <a:off x="6605826" y="7233761"/>
              <a:ext cx="7439739" cy="267176"/>
            </a:xfrm>
            <a:prstGeom prst="rect">
              <a:avLst/>
            </a:prstGeom>
            <a:noFill/>
            <a:ln/>
          </p:spPr>
          <p:txBody>
            <a:bodyPr wrap="none" rtlCol="0" anchor="t"/>
            <a:lstStyle/>
            <a:p>
              <a:pPr marL="685800" lvl="1" indent="-342900" algn="l">
                <a:lnSpc>
                  <a:spcPts val="2105"/>
                </a:lnSpc>
                <a:buSzPct val="100000"/>
                <a:buChar char="•"/>
              </a:pPr>
              <a:r>
                <a:rPr lang="en-US" sz="1600" dirty="0">
                  <a:solidFill>
                    <a:srgbClr val="000000"/>
                  </a:solidFill>
                  <a:latin typeface="Roboto" pitchFamily="34" charset="0"/>
                  <a:ea typeface="Roboto" pitchFamily="34" charset="-122"/>
                  <a:cs typeface="Roboto" pitchFamily="34" charset="-120"/>
                </a:rPr>
                <a:t>📊</a:t>
              </a:r>
              <a:endParaRPr lang="en-US" sz="1600" dirty="0"/>
            </a:p>
          </p:txBody>
        </p:sp>
      </p:grpSp>
      <p:pic>
        <p:nvPicPr>
          <p:cNvPr id="27" name="Picture 26">
            <a:extLst>
              <a:ext uri="{FF2B5EF4-FFF2-40B4-BE49-F238E27FC236}">
                <a16:creationId xmlns:a16="http://schemas.microsoft.com/office/drawing/2014/main" id="{B8415851-F03D-5E26-CF6E-E0DBB3CD3CA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2855310" y="7725370"/>
            <a:ext cx="1785976" cy="46294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9716691"/>
          </a:xfrm>
          <a:prstGeom prst="rect">
            <a:avLst/>
          </a:prstGeom>
          <a:solidFill>
            <a:srgbClr val="292C32"/>
          </a:solidFill>
          <a:ln/>
        </p:spPr>
      </p:sp>
      <p:sp>
        <p:nvSpPr>
          <p:cNvPr id="4" name="Shape 2"/>
          <p:cNvSpPr/>
          <p:nvPr/>
        </p:nvSpPr>
        <p:spPr>
          <a:xfrm>
            <a:off x="0" y="0"/>
            <a:ext cx="14630400" cy="9716691"/>
          </a:xfrm>
          <a:prstGeom prst="rect">
            <a:avLst/>
          </a:prstGeom>
          <a:solidFill>
            <a:srgbClr val="E5E0DF"/>
          </a:solidFill>
          <a:ln/>
        </p:spPr>
      </p:sp>
      <p:pic>
        <p:nvPicPr>
          <p:cNvPr id="5" name="Image 0" descr="preencoded.png"/>
          <p:cNvPicPr>
            <a:picLocks noChangeAspect="1"/>
          </p:cNvPicPr>
          <p:nvPr/>
        </p:nvPicPr>
        <p:blipFill>
          <a:blip r:embed="rId3"/>
          <a:stretch>
            <a:fillRect/>
          </a:stretch>
        </p:blipFill>
        <p:spPr>
          <a:xfrm>
            <a:off x="0" y="0"/>
            <a:ext cx="14630400" cy="9716691"/>
          </a:xfrm>
          <a:prstGeom prst="rect">
            <a:avLst/>
          </a:prstGeom>
        </p:spPr>
      </p:pic>
      <p:sp>
        <p:nvSpPr>
          <p:cNvPr id="6" name="Text 3"/>
          <p:cNvSpPr/>
          <p:nvPr/>
        </p:nvSpPr>
        <p:spPr>
          <a:xfrm>
            <a:off x="2065496" y="436602"/>
            <a:ext cx="4602123" cy="496133"/>
          </a:xfrm>
          <a:prstGeom prst="rect">
            <a:avLst/>
          </a:prstGeom>
          <a:noFill/>
          <a:ln/>
        </p:spPr>
        <p:txBody>
          <a:bodyPr wrap="none" rtlCol="0" anchor="t"/>
          <a:lstStyle/>
          <a:p>
            <a:pPr marL="0" indent="0">
              <a:lnSpc>
                <a:spcPts val="3907"/>
              </a:lnSpc>
              <a:buNone/>
            </a:pPr>
            <a:r>
              <a:rPr lang="en-US" sz="4000" b="1" dirty="0">
                <a:solidFill>
                  <a:srgbClr val="F3F3F2"/>
                </a:solidFill>
                <a:latin typeface="IBM Plex Sans" pitchFamily="34" charset="0"/>
                <a:ea typeface="IBM Plex Sans" pitchFamily="34" charset="-122"/>
                <a:cs typeface="IBM Plex Sans" pitchFamily="34" charset="-120"/>
              </a:rPr>
              <a:t>CORRELATION HEATMAP</a:t>
            </a:r>
            <a:endParaRPr lang="en-US" sz="4000" b="1" dirty="0"/>
          </a:p>
        </p:txBody>
      </p:sp>
      <p:pic>
        <p:nvPicPr>
          <p:cNvPr id="7" name="Image 1" descr="preencoded.png"/>
          <p:cNvPicPr>
            <a:picLocks noChangeAspect="1"/>
          </p:cNvPicPr>
          <p:nvPr/>
        </p:nvPicPr>
        <p:blipFill>
          <a:blip r:embed="rId4"/>
          <a:stretch>
            <a:fillRect/>
          </a:stretch>
        </p:blipFill>
        <p:spPr>
          <a:xfrm>
            <a:off x="981308" y="1010947"/>
            <a:ext cx="12489366" cy="7836469"/>
          </a:xfrm>
          <a:prstGeom prst="rect">
            <a:avLst/>
          </a:prstGeom>
        </p:spPr>
      </p:pic>
      <p:sp>
        <p:nvSpPr>
          <p:cNvPr id="8" name="Text 4"/>
          <p:cNvSpPr/>
          <p:nvPr/>
        </p:nvSpPr>
        <p:spPr>
          <a:xfrm>
            <a:off x="2065496" y="9026009"/>
            <a:ext cx="10499288" cy="254079"/>
          </a:xfrm>
          <a:prstGeom prst="rect">
            <a:avLst/>
          </a:prstGeom>
          <a:noFill/>
          <a:ln/>
        </p:spPr>
        <p:txBody>
          <a:bodyPr wrap="none" rtlCol="0" anchor="t"/>
          <a:lstStyle/>
          <a:p>
            <a:pPr marL="0" indent="0">
              <a:lnSpc>
                <a:spcPts val="2000"/>
              </a:lnSpc>
              <a:buNone/>
            </a:pPr>
            <a:endParaRPr lang="en-US" sz="1250" dirty="0"/>
          </a:p>
        </p:txBody>
      </p:sp>
      <p:pic>
        <p:nvPicPr>
          <p:cNvPr id="10" name="Picture 9">
            <a:extLst>
              <a:ext uri="{FF2B5EF4-FFF2-40B4-BE49-F238E27FC236}">
                <a16:creationId xmlns:a16="http://schemas.microsoft.com/office/drawing/2014/main" id="{1F8FE3DE-7766-E026-77AF-511556989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671796" y="8384467"/>
            <a:ext cx="1785976" cy="46294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4" name="Text 2"/>
          <p:cNvSpPr/>
          <p:nvPr/>
        </p:nvSpPr>
        <p:spPr>
          <a:xfrm>
            <a:off x="240883" y="130667"/>
            <a:ext cx="6571655" cy="496133"/>
          </a:xfrm>
          <a:prstGeom prst="rect">
            <a:avLst/>
          </a:prstGeom>
          <a:noFill/>
          <a:ln/>
        </p:spPr>
        <p:txBody>
          <a:bodyPr wrap="none" rtlCol="0" anchor="t"/>
          <a:lstStyle/>
          <a:p>
            <a:pPr marL="0" indent="0">
              <a:lnSpc>
                <a:spcPts val="3907"/>
              </a:lnSpc>
              <a:buNone/>
            </a:pPr>
            <a:r>
              <a:rPr lang="en-US" sz="3126" b="1" dirty="0">
                <a:solidFill>
                  <a:srgbClr val="F3F3F2"/>
                </a:solidFill>
                <a:latin typeface="IBM Plex Sans" pitchFamily="34" charset="0"/>
                <a:ea typeface="IBM Plex Sans" pitchFamily="34" charset="-122"/>
                <a:cs typeface="IBM Plex Sans" pitchFamily="34" charset="-120"/>
              </a:rPr>
              <a:t>CORRELATION HEATMAP INSIGHTS</a:t>
            </a:r>
            <a:endParaRPr lang="en-US" sz="3126" b="1" dirty="0"/>
          </a:p>
        </p:txBody>
      </p:sp>
      <p:sp>
        <p:nvSpPr>
          <p:cNvPr id="5" name="Text 3"/>
          <p:cNvSpPr/>
          <p:nvPr/>
        </p:nvSpPr>
        <p:spPr>
          <a:xfrm>
            <a:off x="240883" y="733304"/>
            <a:ext cx="13765054" cy="7372352"/>
          </a:xfrm>
          <a:prstGeom prst="rect">
            <a:avLst/>
          </a:prstGeom>
          <a:noFill/>
          <a:ln/>
        </p:spPr>
        <p:txBody>
          <a:bodyPr wrap="none" rtlCol="0" anchor="t"/>
          <a:lstStyle/>
          <a:p>
            <a:pPr marL="0" indent="0">
              <a:lnSpc>
                <a:spcPts val="2000"/>
              </a:lnSpc>
              <a:buNone/>
            </a:pPr>
            <a:r>
              <a:rPr lang="en-US" sz="1600" dirty="0">
                <a:solidFill>
                  <a:srgbClr val="D4D4D1"/>
                </a:solidFill>
                <a:latin typeface="Roboto" pitchFamily="34" charset="0"/>
                <a:ea typeface="Roboto" pitchFamily="34" charset="-122"/>
                <a:cs typeface="Roboto" pitchFamily="34" charset="-120"/>
              </a:rPr>
              <a:t>The correlation heatmap reveals several important insights:</a:t>
            </a:r>
          </a:p>
          <a:p>
            <a:pPr>
              <a:lnSpc>
                <a:spcPts val="2000"/>
              </a:lnSpc>
            </a:pPr>
            <a:endParaRPr lang="en-US" sz="1200" b="1" dirty="0">
              <a:solidFill>
                <a:srgbClr val="D4D4D1"/>
              </a:solidFill>
              <a:latin typeface="Roboto" pitchFamily="34" charset="0"/>
              <a:ea typeface="Roboto" pitchFamily="34" charset="-122"/>
              <a:cs typeface="Roboto" pitchFamily="34" charset="-120"/>
            </a:endParaRPr>
          </a:p>
          <a:p>
            <a:pPr>
              <a:lnSpc>
                <a:spcPts val="2000"/>
              </a:lnSpc>
            </a:pPr>
            <a:r>
              <a:rPr lang="en-US" sz="1400" b="1" dirty="0">
                <a:solidFill>
                  <a:srgbClr val="D4D4D1"/>
                </a:solidFill>
                <a:latin typeface="Roboto" pitchFamily="34" charset="0"/>
                <a:ea typeface="Roboto" pitchFamily="34" charset="-122"/>
                <a:cs typeface="Roboto" pitchFamily="34" charset="-120"/>
              </a:rPr>
              <a:t>Strong Positive Correlations:</a:t>
            </a:r>
          </a:p>
          <a:p>
            <a:pPr>
              <a:lnSpc>
                <a:spcPts val="2000"/>
              </a:lnSpc>
            </a:pPr>
            <a:endParaRPr lang="en-US" sz="1400" b="1" dirty="0">
              <a:solidFill>
                <a:srgbClr val="D4D4D1"/>
              </a:solidFill>
              <a:latin typeface="Roboto" pitchFamily="34" charset="0"/>
              <a:ea typeface="Roboto" pitchFamily="34" charset="-122"/>
              <a:cs typeface="Roboto" pitchFamily="34" charset="-120"/>
            </a:endParaRPr>
          </a:p>
          <a:p>
            <a:pPr marL="285750" indent="-285750">
              <a:lnSpc>
                <a:spcPts val="2000"/>
              </a:lnSpc>
              <a:buFont typeface="Arial" panose="020B0604020202020204" pitchFamily="34" charset="0"/>
              <a:buChar char="•"/>
            </a:pPr>
            <a:r>
              <a:rPr lang="en-US" sz="1400" b="1" dirty="0">
                <a:solidFill>
                  <a:srgbClr val="D4D4D1"/>
                </a:solidFill>
                <a:latin typeface="Roboto" pitchFamily="34" charset="0"/>
                <a:ea typeface="Roboto" pitchFamily="34" charset="-122"/>
                <a:cs typeface="Roboto" pitchFamily="34" charset="-120"/>
              </a:rPr>
              <a:t>EmailOpens and EmailClicks</a:t>
            </a:r>
            <a:r>
              <a:rPr lang="en-US" sz="1400" dirty="0">
                <a:solidFill>
                  <a:srgbClr val="D4D4D1"/>
                </a:solidFill>
                <a:latin typeface="Roboto" pitchFamily="34" charset="0"/>
                <a:ea typeface="Roboto" pitchFamily="34" charset="-122"/>
                <a:cs typeface="Roboto" pitchFamily="34" charset="-120"/>
              </a:rPr>
              <a:t>: With a correlation of 0.65, this suggests that users who open emails are very likely to click on the links within those emails. </a:t>
            </a:r>
          </a:p>
          <a:p>
            <a:pPr>
              <a:lnSpc>
                <a:spcPts val="2000"/>
              </a:lnSpc>
            </a:pPr>
            <a:r>
              <a:rPr lang="en-US" sz="1400" dirty="0">
                <a:solidFill>
                  <a:srgbClr val="D4D4D1"/>
                </a:solidFill>
                <a:latin typeface="Roboto" pitchFamily="34" charset="0"/>
                <a:ea typeface="Roboto" pitchFamily="34" charset="-122"/>
                <a:cs typeface="Roboto" pitchFamily="34" charset="-120"/>
              </a:rPr>
              <a:t>This indicates a strong relationship between email engagement metrics.</a:t>
            </a:r>
          </a:p>
          <a:p>
            <a:pPr marL="285750" indent="-285750">
              <a:lnSpc>
                <a:spcPts val="2000"/>
              </a:lnSpc>
              <a:buFont typeface="Arial" panose="020B0604020202020204" pitchFamily="34" charset="0"/>
              <a:buChar char="•"/>
            </a:pPr>
            <a:endParaRPr lang="en-US" sz="1400" b="1" dirty="0">
              <a:solidFill>
                <a:srgbClr val="D4D4D1"/>
              </a:solidFill>
              <a:latin typeface="Roboto" pitchFamily="34" charset="0"/>
              <a:ea typeface="Roboto" pitchFamily="34" charset="-122"/>
              <a:cs typeface="Roboto" pitchFamily="34" charset="-120"/>
            </a:endParaRPr>
          </a:p>
          <a:p>
            <a:pPr marL="285750" indent="-285750">
              <a:lnSpc>
                <a:spcPts val="2000"/>
              </a:lnSpc>
              <a:buFont typeface="Arial" panose="020B0604020202020204" pitchFamily="34" charset="0"/>
              <a:buChar char="•"/>
            </a:pPr>
            <a:r>
              <a:rPr lang="en-US" sz="1400" b="1" dirty="0">
                <a:solidFill>
                  <a:srgbClr val="D4D4D1"/>
                </a:solidFill>
                <a:latin typeface="Roboto" pitchFamily="34" charset="0"/>
                <a:ea typeface="Roboto" pitchFamily="34" charset="-122"/>
                <a:cs typeface="Roboto" pitchFamily="34" charset="-120"/>
              </a:rPr>
              <a:t>CampaignChannel_PPC and CampaignChannel_SEO</a:t>
            </a:r>
            <a:r>
              <a:rPr lang="en-US" sz="1400" dirty="0">
                <a:solidFill>
                  <a:srgbClr val="D4D4D1"/>
                </a:solidFill>
                <a:latin typeface="Roboto" pitchFamily="34" charset="0"/>
                <a:ea typeface="Roboto" pitchFamily="34" charset="-122"/>
                <a:cs typeface="Roboto" pitchFamily="34" charset="-120"/>
              </a:rPr>
              <a:t>: The 0.61 correlation implies that users engaged through PPC campaigns are also likely to be reached effectively </a:t>
            </a:r>
          </a:p>
          <a:p>
            <a:pPr>
              <a:lnSpc>
                <a:spcPts val="2000"/>
              </a:lnSpc>
            </a:pPr>
            <a:r>
              <a:rPr lang="en-US" sz="1400" dirty="0">
                <a:solidFill>
                  <a:srgbClr val="D4D4D1"/>
                </a:solidFill>
                <a:latin typeface="Roboto" pitchFamily="34" charset="0"/>
                <a:ea typeface="Roboto" pitchFamily="34" charset="-122"/>
                <a:cs typeface="Roboto" pitchFamily="34" charset="-120"/>
              </a:rPr>
              <a:t>through SEO campaigns. This provides an opportunity to leverage synergies between these marketing channels</a:t>
            </a:r>
            <a:r>
              <a:rPr lang="en-US" sz="1200" dirty="0">
                <a:solidFill>
                  <a:srgbClr val="D4D4D1"/>
                </a:solidFill>
                <a:latin typeface="Roboto" pitchFamily="34" charset="0"/>
                <a:ea typeface="Roboto" pitchFamily="34" charset="-122"/>
                <a:cs typeface="Roboto" pitchFamily="34" charset="-120"/>
              </a:rPr>
              <a:t>.</a:t>
            </a:r>
          </a:p>
          <a:p>
            <a:pPr>
              <a:lnSpc>
                <a:spcPts val="2000"/>
              </a:lnSpc>
            </a:pPr>
            <a:endParaRPr lang="en-US" sz="1200" dirty="0">
              <a:solidFill>
                <a:srgbClr val="D4D4D1"/>
              </a:solidFill>
              <a:latin typeface="Roboto" pitchFamily="34" charset="0"/>
              <a:ea typeface="Roboto" pitchFamily="34" charset="-122"/>
              <a:cs typeface="Roboto" pitchFamily="34" charset="-120"/>
            </a:endParaRPr>
          </a:p>
          <a:p>
            <a:pPr>
              <a:lnSpc>
                <a:spcPts val="2000"/>
              </a:lnSpc>
            </a:pPr>
            <a:r>
              <a:rPr lang="en-US" sz="1400" b="1" dirty="0">
                <a:solidFill>
                  <a:srgbClr val="D4D4D1"/>
                </a:solidFill>
                <a:latin typeface="Roboto" pitchFamily="34" charset="0"/>
                <a:ea typeface="Roboto" pitchFamily="34" charset="-122"/>
                <a:cs typeface="Roboto" pitchFamily="34" charset="-120"/>
              </a:rPr>
              <a:t>Strong Negative Correlations:</a:t>
            </a:r>
          </a:p>
          <a:p>
            <a:pPr>
              <a:lnSpc>
                <a:spcPts val="2000"/>
              </a:lnSpc>
            </a:pPr>
            <a:endParaRPr lang="en-US" sz="1200" b="1" dirty="0">
              <a:solidFill>
                <a:srgbClr val="D4D4D1"/>
              </a:solidFill>
              <a:latin typeface="Roboto" pitchFamily="34" charset="0"/>
              <a:ea typeface="Roboto" pitchFamily="34" charset="-122"/>
              <a:cs typeface="Roboto" pitchFamily="34" charset="-120"/>
            </a:endParaRPr>
          </a:p>
          <a:p>
            <a:pPr marL="285750" indent="-285750">
              <a:lnSpc>
                <a:spcPts val="2000"/>
              </a:lnSpc>
              <a:buFont typeface="Arial" panose="020B0604020202020204" pitchFamily="34" charset="0"/>
              <a:buChar char="•"/>
            </a:pPr>
            <a:r>
              <a:rPr lang="en-US" sz="1400" b="1" dirty="0">
                <a:solidFill>
                  <a:srgbClr val="D4D4D1"/>
                </a:solidFill>
                <a:latin typeface="Roboto" pitchFamily="34" charset="0"/>
                <a:ea typeface="Roboto" pitchFamily="34" charset="-122"/>
                <a:cs typeface="Roboto" pitchFamily="34" charset="-120"/>
              </a:rPr>
              <a:t>Gender_Female and Gender_Male</a:t>
            </a:r>
            <a:r>
              <a:rPr lang="en-US" sz="1400" dirty="0">
                <a:solidFill>
                  <a:srgbClr val="D4D4D1"/>
                </a:solidFill>
                <a:latin typeface="Roboto" pitchFamily="34" charset="0"/>
                <a:ea typeface="Roboto" pitchFamily="34" charset="-122"/>
                <a:cs typeface="Roboto" pitchFamily="34" charset="-120"/>
              </a:rPr>
              <a:t>: The -0.65 correlation is expected, as these are binary and mutually exclusive variables.</a:t>
            </a:r>
          </a:p>
          <a:p>
            <a:pPr>
              <a:lnSpc>
                <a:spcPts val="2000"/>
              </a:lnSpc>
            </a:pPr>
            <a:endParaRPr lang="en-US" sz="1400" dirty="0">
              <a:solidFill>
                <a:srgbClr val="D4D4D1"/>
              </a:solidFill>
              <a:latin typeface="Roboto" pitchFamily="34" charset="0"/>
              <a:ea typeface="Roboto" pitchFamily="34" charset="-122"/>
              <a:cs typeface="Roboto" pitchFamily="34" charset="-120"/>
            </a:endParaRPr>
          </a:p>
          <a:p>
            <a:pPr marL="285750" indent="-285750">
              <a:lnSpc>
                <a:spcPts val="2000"/>
              </a:lnSpc>
              <a:buFont typeface="Arial" panose="020B0604020202020204" pitchFamily="34" charset="0"/>
              <a:buChar char="•"/>
            </a:pPr>
            <a:r>
              <a:rPr lang="en-US" sz="1400" b="1" dirty="0">
                <a:solidFill>
                  <a:srgbClr val="D4D4D1"/>
                </a:solidFill>
                <a:latin typeface="Roboto" pitchFamily="34" charset="0"/>
                <a:ea typeface="Roboto" pitchFamily="34" charset="-122"/>
                <a:cs typeface="Roboto" pitchFamily="34" charset="-120"/>
              </a:rPr>
              <a:t>CampaignChannel_Referral and CampaignChannel_Email</a:t>
            </a:r>
            <a:r>
              <a:rPr lang="en-US" sz="1400" dirty="0">
                <a:solidFill>
                  <a:srgbClr val="D4D4D1"/>
                </a:solidFill>
                <a:latin typeface="Roboto" pitchFamily="34" charset="0"/>
                <a:ea typeface="Roboto" pitchFamily="34" charset="-122"/>
                <a:cs typeface="Roboto" pitchFamily="34" charset="-120"/>
              </a:rPr>
              <a:t>: The -0.48 correlation indicates that users engaged through referral channels are less likely to be responsive to</a:t>
            </a:r>
          </a:p>
          <a:p>
            <a:pPr>
              <a:lnSpc>
                <a:spcPts val="2000"/>
              </a:lnSpc>
            </a:pPr>
            <a:r>
              <a:rPr lang="en-US" sz="1400" dirty="0">
                <a:solidFill>
                  <a:srgbClr val="D4D4D1"/>
                </a:solidFill>
                <a:latin typeface="Roboto" pitchFamily="34" charset="0"/>
                <a:ea typeface="Roboto" pitchFamily="34" charset="-122"/>
                <a:cs typeface="Roboto" pitchFamily="34" charset="-120"/>
              </a:rPr>
              <a:t> email campaigns. This underscores the need for tailored marketing strategies for different acquisition channels.</a:t>
            </a:r>
          </a:p>
          <a:p>
            <a:pPr>
              <a:lnSpc>
                <a:spcPts val="2000"/>
              </a:lnSpc>
            </a:pPr>
            <a:endParaRPr lang="en-US" sz="1200" dirty="0">
              <a:solidFill>
                <a:srgbClr val="D4D4D1"/>
              </a:solidFill>
              <a:latin typeface="Roboto" pitchFamily="34" charset="0"/>
              <a:ea typeface="Roboto" pitchFamily="34" charset="-122"/>
              <a:cs typeface="Roboto" pitchFamily="34" charset="-120"/>
            </a:endParaRPr>
          </a:p>
          <a:p>
            <a:pPr>
              <a:lnSpc>
                <a:spcPts val="2000"/>
              </a:lnSpc>
            </a:pPr>
            <a:r>
              <a:rPr lang="en-US" sz="1400" b="1" dirty="0">
                <a:solidFill>
                  <a:srgbClr val="D4D4D1"/>
                </a:solidFill>
                <a:latin typeface="Roboto" pitchFamily="34" charset="0"/>
                <a:ea typeface="Roboto" pitchFamily="34" charset="-122"/>
                <a:cs typeface="Roboto" pitchFamily="34" charset="-120"/>
              </a:rPr>
              <a:t>Moderate Correlations:</a:t>
            </a:r>
          </a:p>
          <a:p>
            <a:pPr>
              <a:lnSpc>
                <a:spcPts val="2000"/>
              </a:lnSpc>
            </a:pPr>
            <a:endParaRPr lang="en-US" sz="1400" b="1" dirty="0">
              <a:solidFill>
                <a:srgbClr val="D4D4D1"/>
              </a:solidFill>
              <a:latin typeface="Roboto" pitchFamily="34" charset="0"/>
              <a:ea typeface="Roboto" pitchFamily="34" charset="-122"/>
              <a:cs typeface="Roboto" pitchFamily="34" charset="-120"/>
            </a:endParaRPr>
          </a:p>
          <a:p>
            <a:pPr marL="285750" indent="-285750">
              <a:lnSpc>
                <a:spcPts val="2000"/>
              </a:lnSpc>
              <a:buFont typeface="Arial" panose="020B0604020202020204" pitchFamily="34" charset="0"/>
              <a:buChar char="•"/>
            </a:pPr>
            <a:r>
              <a:rPr lang="en-US" sz="1400" b="1" dirty="0">
                <a:solidFill>
                  <a:srgbClr val="D4D4D1"/>
                </a:solidFill>
                <a:latin typeface="Roboto" pitchFamily="34" charset="0"/>
                <a:ea typeface="Roboto" pitchFamily="34" charset="-122"/>
                <a:cs typeface="Roboto" pitchFamily="34" charset="-120"/>
              </a:rPr>
              <a:t>Income and AdSpend</a:t>
            </a:r>
            <a:r>
              <a:rPr lang="en-US" sz="1400" dirty="0">
                <a:solidFill>
                  <a:srgbClr val="D4D4D1"/>
                </a:solidFill>
                <a:latin typeface="Roboto" pitchFamily="34" charset="0"/>
                <a:ea typeface="Roboto" pitchFamily="34" charset="-122"/>
                <a:cs typeface="Roboto" pitchFamily="34" charset="-120"/>
              </a:rPr>
              <a:t>: The 0.48 correlation suggests a moderate positive relationship between higher income and higher ad spend, which provides valuable insights for </a:t>
            </a:r>
          </a:p>
          <a:p>
            <a:pPr>
              <a:lnSpc>
                <a:spcPts val="2000"/>
              </a:lnSpc>
            </a:pPr>
            <a:r>
              <a:rPr lang="en-US" sz="1400" dirty="0">
                <a:solidFill>
                  <a:srgbClr val="D4D4D1"/>
                </a:solidFill>
                <a:latin typeface="Roboto" pitchFamily="34" charset="0"/>
                <a:ea typeface="Roboto" pitchFamily="34" charset="-122"/>
                <a:cs typeface="Roboto" pitchFamily="34" charset="-120"/>
              </a:rPr>
              <a:t>targeting and budget allocation.</a:t>
            </a:r>
          </a:p>
          <a:p>
            <a:pPr marL="285750" indent="-285750">
              <a:lnSpc>
                <a:spcPts val="2000"/>
              </a:lnSpc>
              <a:buFont typeface="Arial" panose="020B0604020202020204" pitchFamily="34" charset="0"/>
              <a:buChar char="•"/>
            </a:pPr>
            <a:endParaRPr lang="en-US" sz="1400" dirty="0">
              <a:solidFill>
                <a:srgbClr val="D4D4D1"/>
              </a:solidFill>
              <a:latin typeface="Roboto" pitchFamily="34" charset="0"/>
              <a:ea typeface="Roboto" pitchFamily="34" charset="-122"/>
              <a:cs typeface="Roboto" pitchFamily="34" charset="-120"/>
            </a:endParaRPr>
          </a:p>
          <a:p>
            <a:pPr marL="285750" indent="-285750">
              <a:lnSpc>
                <a:spcPts val="2000"/>
              </a:lnSpc>
              <a:buFont typeface="Arial" panose="020B0604020202020204" pitchFamily="34" charset="0"/>
              <a:buChar char="•"/>
            </a:pPr>
            <a:r>
              <a:rPr lang="en-US" sz="1400" b="1" dirty="0">
                <a:solidFill>
                  <a:srgbClr val="D4D4D1"/>
                </a:solidFill>
                <a:latin typeface="Roboto" pitchFamily="34" charset="0"/>
                <a:ea typeface="Roboto" pitchFamily="34" charset="-122"/>
                <a:cs typeface="Roboto" pitchFamily="34" charset="-120"/>
              </a:rPr>
              <a:t>TimeOnSite and PagesPerVisit</a:t>
            </a:r>
            <a:r>
              <a:rPr lang="en-US" sz="1400" dirty="0">
                <a:solidFill>
                  <a:srgbClr val="D4D4D1"/>
                </a:solidFill>
                <a:latin typeface="Roboto" pitchFamily="34" charset="0"/>
                <a:ea typeface="Roboto" pitchFamily="34" charset="-122"/>
                <a:cs typeface="Roboto" pitchFamily="34" charset="-120"/>
              </a:rPr>
              <a:t>: The 0.55 correlation implies that users who spend more time on the site tend to visit more pages, indicating higher engagement levels.</a:t>
            </a:r>
            <a:endParaRPr lang="en-US" sz="1400" dirty="0"/>
          </a:p>
          <a:p>
            <a:pPr>
              <a:lnSpc>
                <a:spcPts val="2000"/>
              </a:lnSpc>
            </a:pPr>
            <a:endParaRPr lang="en-US" sz="1400" dirty="0"/>
          </a:p>
          <a:p>
            <a:pPr>
              <a:lnSpc>
                <a:spcPts val="2000"/>
              </a:lnSpc>
            </a:pPr>
            <a:r>
              <a:rPr lang="en-US" sz="1600" b="1" dirty="0">
                <a:solidFill>
                  <a:srgbClr val="D4D4D1"/>
                </a:solidFill>
                <a:latin typeface="Roboto" pitchFamily="34" charset="0"/>
                <a:ea typeface="Roboto" pitchFamily="34" charset="-122"/>
                <a:cs typeface="Roboto" pitchFamily="34" charset="-120"/>
              </a:rPr>
              <a:t>Weak Correlations:</a:t>
            </a:r>
          </a:p>
          <a:p>
            <a:pPr>
              <a:lnSpc>
                <a:spcPts val="2000"/>
              </a:lnSpc>
            </a:pPr>
            <a:endParaRPr lang="en-US" sz="1200" b="1" dirty="0">
              <a:solidFill>
                <a:srgbClr val="D4D4D1"/>
              </a:solidFill>
              <a:latin typeface="Roboto" pitchFamily="34" charset="0"/>
              <a:ea typeface="Roboto" pitchFamily="34" charset="-122"/>
              <a:cs typeface="Roboto" pitchFamily="34" charset="-120"/>
            </a:endParaRPr>
          </a:p>
          <a:p>
            <a:pPr marL="285750" indent="-285750">
              <a:lnSpc>
                <a:spcPts val="2000"/>
              </a:lnSpc>
              <a:buFont typeface="Arial" panose="020B0604020202020204" pitchFamily="34" charset="0"/>
              <a:buChar char="•"/>
            </a:pPr>
            <a:r>
              <a:rPr lang="en-US" sz="1400" b="1" dirty="0">
                <a:solidFill>
                  <a:srgbClr val="D4D4D1"/>
                </a:solidFill>
                <a:latin typeface="Roboto" pitchFamily="34" charset="0"/>
                <a:ea typeface="Roboto" pitchFamily="34" charset="-122"/>
                <a:cs typeface="Roboto" pitchFamily="34" charset="-120"/>
              </a:rPr>
              <a:t>Conversion Rate and most other variables</a:t>
            </a:r>
            <a:r>
              <a:rPr lang="en-US" sz="1400" dirty="0">
                <a:solidFill>
                  <a:srgbClr val="D4D4D1"/>
                </a:solidFill>
                <a:latin typeface="Roboto" pitchFamily="34" charset="0"/>
                <a:ea typeface="Roboto" pitchFamily="34" charset="-122"/>
                <a:cs typeface="Roboto" pitchFamily="34" charset="-120"/>
              </a:rPr>
              <a:t>: Conversion Rate shows generally weak correlations with most other variables, </a:t>
            </a:r>
          </a:p>
          <a:p>
            <a:pPr>
              <a:lnSpc>
                <a:spcPts val="2000"/>
              </a:lnSpc>
            </a:pPr>
            <a:r>
              <a:rPr lang="en-US" sz="1400" dirty="0">
                <a:solidFill>
                  <a:srgbClr val="D4D4D1"/>
                </a:solidFill>
                <a:latin typeface="Roboto" pitchFamily="34" charset="0"/>
                <a:ea typeface="Roboto" pitchFamily="34" charset="-122"/>
                <a:cs typeface="Roboto" pitchFamily="34" charset="-120"/>
              </a:rPr>
              <a:t>suggesting that conversion rate might be influenced by a complex interaction of several factors rather than any single variable.</a:t>
            </a:r>
            <a:endParaRPr lang="en-US" sz="1400" dirty="0"/>
          </a:p>
          <a:p>
            <a:pPr>
              <a:lnSpc>
                <a:spcPts val="2000"/>
              </a:lnSpc>
            </a:pPr>
            <a:endParaRPr lang="en-US" sz="1200" dirty="0"/>
          </a:p>
          <a:p>
            <a:pPr>
              <a:lnSpc>
                <a:spcPts val="2000"/>
              </a:lnSpc>
            </a:pPr>
            <a:r>
              <a:rPr lang="en-US" sz="1200" dirty="0">
                <a:solidFill>
                  <a:srgbClr val="D4D4D1"/>
                </a:solidFill>
                <a:latin typeface="Roboto" pitchFamily="34" charset="0"/>
                <a:ea typeface="Roboto" pitchFamily="34" charset="-122"/>
                <a:cs typeface="Roboto" pitchFamily="34" charset="-120"/>
              </a:rPr>
              <a:t>.</a:t>
            </a:r>
            <a:endParaRPr lang="en-US" sz="1200" dirty="0"/>
          </a:p>
          <a:p>
            <a:pPr marL="0" indent="0">
              <a:lnSpc>
                <a:spcPts val="2000"/>
              </a:lnSpc>
              <a:buNone/>
            </a:pPr>
            <a:endParaRPr lang="en-US" sz="1200" dirty="0"/>
          </a:p>
        </p:txBody>
      </p:sp>
      <p:sp>
        <p:nvSpPr>
          <p:cNvPr id="6" name="Text 4"/>
          <p:cNvSpPr/>
          <p:nvPr/>
        </p:nvSpPr>
        <p:spPr>
          <a:xfrm>
            <a:off x="2065496" y="1682948"/>
            <a:ext cx="10499288" cy="254079"/>
          </a:xfrm>
          <a:prstGeom prst="rect">
            <a:avLst/>
          </a:prstGeom>
          <a:noFill/>
          <a:ln/>
        </p:spPr>
        <p:txBody>
          <a:bodyPr wrap="none" rtlCol="0" anchor="t"/>
          <a:lstStyle/>
          <a:p>
            <a:pPr marL="0" indent="0">
              <a:lnSpc>
                <a:spcPts val="2000"/>
              </a:lnSpc>
              <a:buNone/>
            </a:pPr>
            <a:endParaRPr lang="en-US" sz="1250" dirty="0"/>
          </a:p>
        </p:txBody>
      </p:sp>
      <p:sp>
        <p:nvSpPr>
          <p:cNvPr id="7" name="Text 5"/>
          <p:cNvSpPr/>
          <p:nvPr/>
        </p:nvSpPr>
        <p:spPr>
          <a:xfrm>
            <a:off x="2319457" y="2115622"/>
            <a:ext cx="10245328" cy="508159"/>
          </a:xfrm>
          <a:prstGeom prst="rect">
            <a:avLst/>
          </a:prstGeom>
          <a:noFill/>
          <a:ln/>
        </p:spPr>
        <p:txBody>
          <a:bodyPr wrap="square" rtlCol="0" anchor="t"/>
          <a:lstStyle/>
          <a:p>
            <a:pPr marL="342900" indent="-342900" algn="l">
              <a:lnSpc>
                <a:spcPts val="2000"/>
              </a:lnSpc>
              <a:buSzPct val="100000"/>
              <a:buChar char="•"/>
            </a:pPr>
            <a:endParaRPr lang="en-US" sz="1250" dirty="0"/>
          </a:p>
        </p:txBody>
      </p:sp>
      <p:sp>
        <p:nvSpPr>
          <p:cNvPr id="8" name="Text 6"/>
          <p:cNvSpPr/>
          <p:nvPr/>
        </p:nvSpPr>
        <p:spPr>
          <a:xfrm>
            <a:off x="2319457" y="2679263"/>
            <a:ext cx="10245328" cy="508159"/>
          </a:xfrm>
          <a:prstGeom prst="rect">
            <a:avLst/>
          </a:prstGeom>
          <a:noFill/>
          <a:ln/>
        </p:spPr>
        <p:txBody>
          <a:bodyPr wrap="square" rtlCol="0" anchor="t"/>
          <a:lstStyle/>
          <a:p>
            <a:pPr marL="342900" indent="-342900" algn="l">
              <a:lnSpc>
                <a:spcPts val="2000"/>
              </a:lnSpc>
              <a:buSzPct val="100000"/>
              <a:buChar char="•"/>
            </a:pPr>
            <a:endParaRPr lang="en-US" sz="1250" dirty="0"/>
          </a:p>
        </p:txBody>
      </p:sp>
      <p:sp>
        <p:nvSpPr>
          <p:cNvPr id="9" name="Text 7"/>
          <p:cNvSpPr/>
          <p:nvPr/>
        </p:nvSpPr>
        <p:spPr>
          <a:xfrm>
            <a:off x="2065496" y="3366016"/>
            <a:ext cx="10499288" cy="254079"/>
          </a:xfrm>
          <a:prstGeom prst="rect">
            <a:avLst/>
          </a:prstGeom>
          <a:noFill/>
          <a:ln/>
        </p:spPr>
        <p:txBody>
          <a:bodyPr wrap="none" rtlCol="0" anchor="t"/>
          <a:lstStyle/>
          <a:p>
            <a:pPr marL="0" indent="0">
              <a:lnSpc>
                <a:spcPts val="2000"/>
              </a:lnSpc>
              <a:buNone/>
            </a:pPr>
            <a:endParaRPr lang="en-US" sz="1250" dirty="0"/>
          </a:p>
        </p:txBody>
      </p:sp>
      <p:sp>
        <p:nvSpPr>
          <p:cNvPr id="10" name="Text 8"/>
          <p:cNvSpPr/>
          <p:nvPr/>
        </p:nvSpPr>
        <p:spPr>
          <a:xfrm>
            <a:off x="2319457" y="3798689"/>
            <a:ext cx="10245328" cy="254079"/>
          </a:xfrm>
          <a:prstGeom prst="rect">
            <a:avLst/>
          </a:prstGeom>
          <a:noFill/>
          <a:ln/>
        </p:spPr>
        <p:txBody>
          <a:bodyPr wrap="none" rtlCol="0" anchor="t"/>
          <a:lstStyle/>
          <a:p>
            <a:pPr marL="342900" indent="-342900" algn="l">
              <a:lnSpc>
                <a:spcPts val="2000"/>
              </a:lnSpc>
              <a:buSzPct val="100000"/>
              <a:buChar char="•"/>
            </a:pPr>
            <a:endParaRPr lang="en-US" sz="1250" dirty="0"/>
          </a:p>
        </p:txBody>
      </p:sp>
      <p:sp>
        <p:nvSpPr>
          <p:cNvPr id="11" name="Text 9"/>
          <p:cNvSpPr/>
          <p:nvPr/>
        </p:nvSpPr>
        <p:spPr>
          <a:xfrm>
            <a:off x="2319457" y="4108252"/>
            <a:ext cx="10245328" cy="508159"/>
          </a:xfrm>
          <a:prstGeom prst="rect">
            <a:avLst/>
          </a:prstGeom>
          <a:noFill/>
          <a:ln/>
        </p:spPr>
        <p:txBody>
          <a:bodyPr wrap="square" rtlCol="0" anchor="t"/>
          <a:lstStyle/>
          <a:p>
            <a:pPr marL="342900" indent="-342900" algn="l">
              <a:lnSpc>
                <a:spcPts val="2000"/>
              </a:lnSpc>
              <a:buSzPct val="100000"/>
              <a:buChar char="•"/>
            </a:pPr>
            <a:endParaRPr lang="en-US" sz="1250" dirty="0"/>
          </a:p>
        </p:txBody>
      </p:sp>
      <p:sp>
        <p:nvSpPr>
          <p:cNvPr id="12" name="Text 10"/>
          <p:cNvSpPr/>
          <p:nvPr/>
        </p:nvSpPr>
        <p:spPr>
          <a:xfrm>
            <a:off x="2065496" y="4795004"/>
            <a:ext cx="10499288" cy="254079"/>
          </a:xfrm>
          <a:prstGeom prst="rect">
            <a:avLst/>
          </a:prstGeom>
          <a:noFill/>
          <a:ln/>
        </p:spPr>
        <p:txBody>
          <a:bodyPr wrap="none" rtlCol="0" anchor="t"/>
          <a:lstStyle/>
          <a:p>
            <a:pPr marL="0" indent="0">
              <a:lnSpc>
                <a:spcPts val="2000"/>
              </a:lnSpc>
              <a:buNone/>
            </a:pPr>
            <a:endParaRPr lang="en-US" sz="1250" dirty="0"/>
          </a:p>
        </p:txBody>
      </p:sp>
      <p:sp>
        <p:nvSpPr>
          <p:cNvPr id="13" name="Text 11"/>
          <p:cNvSpPr/>
          <p:nvPr/>
        </p:nvSpPr>
        <p:spPr>
          <a:xfrm>
            <a:off x="2319457" y="5227677"/>
            <a:ext cx="10245328" cy="508159"/>
          </a:xfrm>
          <a:prstGeom prst="rect">
            <a:avLst/>
          </a:prstGeom>
          <a:noFill/>
          <a:ln/>
        </p:spPr>
        <p:txBody>
          <a:bodyPr wrap="square" rtlCol="0" anchor="t"/>
          <a:lstStyle/>
          <a:p>
            <a:pPr marL="342900" indent="-342900" algn="l">
              <a:lnSpc>
                <a:spcPts val="2000"/>
              </a:lnSpc>
              <a:buSzPct val="100000"/>
              <a:buChar char="•"/>
            </a:pPr>
            <a:endParaRPr lang="en-US" sz="1250" dirty="0"/>
          </a:p>
        </p:txBody>
      </p:sp>
      <p:sp>
        <p:nvSpPr>
          <p:cNvPr id="14" name="Text 12"/>
          <p:cNvSpPr/>
          <p:nvPr/>
        </p:nvSpPr>
        <p:spPr>
          <a:xfrm>
            <a:off x="2319457" y="5791319"/>
            <a:ext cx="10245328" cy="508159"/>
          </a:xfrm>
          <a:prstGeom prst="rect">
            <a:avLst/>
          </a:prstGeom>
          <a:noFill/>
          <a:ln/>
        </p:spPr>
        <p:txBody>
          <a:bodyPr wrap="square" rtlCol="0" anchor="t"/>
          <a:lstStyle/>
          <a:p>
            <a:pPr marL="342900" indent="-342900" algn="l">
              <a:lnSpc>
                <a:spcPts val="2000"/>
              </a:lnSpc>
              <a:buSzPct val="100000"/>
              <a:buChar char="•"/>
            </a:pPr>
            <a:endParaRPr lang="en-US" sz="1250" dirty="0"/>
          </a:p>
        </p:txBody>
      </p:sp>
      <p:sp>
        <p:nvSpPr>
          <p:cNvPr id="15" name="Text 13"/>
          <p:cNvSpPr/>
          <p:nvPr/>
        </p:nvSpPr>
        <p:spPr>
          <a:xfrm>
            <a:off x="2065496" y="6478072"/>
            <a:ext cx="10499288" cy="254079"/>
          </a:xfrm>
          <a:prstGeom prst="rect">
            <a:avLst/>
          </a:prstGeom>
          <a:noFill/>
          <a:ln/>
        </p:spPr>
        <p:txBody>
          <a:bodyPr wrap="none" rtlCol="0" anchor="t"/>
          <a:lstStyle/>
          <a:p>
            <a:pPr marL="0" indent="0">
              <a:lnSpc>
                <a:spcPts val="2000"/>
              </a:lnSpc>
              <a:buNone/>
            </a:pPr>
            <a:endParaRPr lang="en-US" sz="1250" dirty="0"/>
          </a:p>
        </p:txBody>
      </p:sp>
      <p:sp>
        <p:nvSpPr>
          <p:cNvPr id="16" name="Text 14"/>
          <p:cNvSpPr/>
          <p:nvPr/>
        </p:nvSpPr>
        <p:spPr>
          <a:xfrm>
            <a:off x="2319457" y="6910745"/>
            <a:ext cx="10245328" cy="508159"/>
          </a:xfrm>
          <a:prstGeom prst="rect">
            <a:avLst/>
          </a:prstGeom>
          <a:noFill/>
          <a:ln/>
        </p:spPr>
        <p:txBody>
          <a:bodyPr wrap="square" rtlCol="0" anchor="t"/>
          <a:lstStyle/>
          <a:p>
            <a:pPr marL="342900" indent="-342900" algn="l">
              <a:lnSpc>
                <a:spcPts val="2000"/>
              </a:lnSpc>
              <a:buSzPct val="100000"/>
              <a:buChar char="•"/>
            </a:pPr>
            <a:endParaRPr lang="en-US" sz="1250" dirty="0"/>
          </a:p>
        </p:txBody>
      </p:sp>
      <p:sp>
        <p:nvSpPr>
          <p:cNvPr id="17" name="Text 15"/>
          <p:cNvSpPr/>
          <p:nvPr/>
        </p:nvSpPr>
        <p:spPr>
          <a:xfrm>
            <a:off x="2065496" y="7597497"/>
            <a:ext cx="10499288" cy="508159"/>
          </a:xfrm>
          <a:prstGeom prst="rect">
            <a:avLst/>
          </a:prstGeom>
          <a:noFill/>
          <a:ln/>
        </p:spPr>
        <p:txBody>
          <a:bodyPr wrap="square" rtlCol="0" anchor="t"/>
          <a:lstStyle/>
          <a:p>
            <a:pPr marL="0" indent="0">
              <a:lnSpc>
                <a:spcPts val="2000"/>
              </a:lnSpc>
              <a:buNone/>
            </a:pPr>
            <a:endParaRPr lang="en-US" sz="1250" dirty="0"/>
          </a:p>
        </p:txBody>
      </p:sp>
      <p:pic>
        <p:nvPicPr>
          <p:cNvPr id="20" name="Picture 19">
            <a:extLst>
              <a:ext uri="{FF2B5EF4-FFF2-40B4-BE49-F238E27FC236}">
                <a16:creationId xmlns:a16="http://schemas.microsoft.com/office/drawing/2014/main" id="{1A2A7B4B-C5BD-F849-A721-E51A85D0A27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2844424" y="7704679"/>
            <a:ext cx="1785976" cy="46294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
        <p:nvSpPr>
          <p:cNvPr id="4" name="Text 2"/>
          <p:cNvSpPr/>
          <p:nvPr/>
        </p:nvSpPr>
        <p:spPr>
          <a:xfrm>
            <a:off x="793790" y="2008227"/>
            <a:ext cx="5670590" cy="708779"/>
          </a:xfrm>
          <a:prstGeom prst="rect">
            <a:avLst/>
          </a:prstGeom>
          <a:noFill/>
          <a:ln/>
        </p:spPr>
        <p:txBody>
          <a:bodyPr wrap="none" rtlCol="0" anchor="t"/>
          <a:lstStyle/>
          <a:p>
            <a:pPr marL="0" indent="0">
              <a:lnSpc>
                <a:spcPts val="5581"/>
              </a:lnSpc>
              <a:buNone/>
            </a:pPr>
            <a:r>
              <a:rPr lang="en-US" sz="4465" b="1" dirty="0">
                <a:solidFill>
                  <a:srgbClr val="F3F3F2"/>
                </a:solidFill>
                <a:latin typeface="IBM Plex Sans" pitchFamily="34" charset="0"/>
                <a:ea typeface="IBM Plex Sans" pitchFamily="34" charset="-122"/>
                <a:cs typeface="IBM Plex Sans" pitchFamily="34" charset="-120"/>
              </a:rPr>
              <a:t>Preprocessing</a:t>
            </a:r>
            <a:endParaRPr lang="en-US" sz="4465" b="1" dirty="0"/>
          </a:p>
        </p:txBody>
      </p:sp>
      <p:sp>
        <p:nvSpPr>
          <p:cNvPr id="5" name="Text 3"/>
          <p:cNvSpPr/>
          <p:nvPr/>
        </p:nvSpPr>
        <p:spPr>
          <a:xfrm>
            <a:off x="793790" y="3170633"/>
            <a:ext cx="13042821" cy="3872423"/>
          </a:xfrm>
          <a:prstGeom prst="rect">
            <a:avLst/>
          </a:prstGeom>
          <a:noFill/>
          <a:ln/>
        </p:spPr>
        <p:txBody>
          <a:bodyPr wrap="square" rtlCol="0" anchor="t"/>
          <a:lstStyle/>
          <a:p>
            <a:pPr marL="0" indent="0">
              <a:lnSpc>
                <a:spcPts val="2858"/>
              </a:lnSpc>
              <a:buNone/>
            </a:pPr>
            <a:r>
              <a:rPr lang="en-US" dirty="0">
                <a:solidFill>
                  <a:srgbClr val="D4D4D1"/>
                </a:solidFill>
                <a:latin typeface="Roboto" pitchFamily="34" charset="0"/>
                <a:ea typeface="Roboto" pitchFamily="34" charset="-122"/>
                <a:cs typeface="Roboto" pitchFamily="34" charset="-120"/>
              </a:rPr>
              <a:t>The dataset has a significant class imbalance, with 988 instances of class 0 and 7,012 instances of class 1. This imbalance is likely a contributing factor to the poor performance on class 0. To address this, I will employ the SMOTE (Synthetic Minority Over-sampling Technique) method to create synthetic samples of the minority class, effectively balancing the dataset.</a:t>
            </a:r>
          </a:p>
          <a:p>
            <a:pPr marL="0" indent="0">
              <a:lnSpc>
                <a:spcPts val="2858"/>
              </a:lnSpc>
              <a:buNone/>
            </a:pPr>
            <a:endParaRPr lang="en-US" dirty="0">
              <a:solidFill>
                <a:srgbClr val="D4D4D1"/>
              </a:solidFill>
              <a:latin typeface="Roboto" pitchFamily="34" charset="0"/>
              <a:ea typeface="Roboto" pitchFamily="34" charset="-122"/>
              <a:cs typeface="Roboto" pitchFamily="34" charset="-120"/>
            </a:endParaRPr>
          </a:p>
          <a:p>
            <a:pPr>
              <a:lnSpc>
                <a:spcPts val="2858"/>
              </a:lnSpc>
            </a:pPr>
            <a:r>
              <a:rPr lang="en-US" dirty="0">
                <a:solidFill>
                  <a:srgbClr val="D4D4D1"/>
                </a:solidFill>
                <a:latin typeface="Roboto" pitchFamily="34" charset="0"/>
                <a:ea typeface="Roboto" pitchFamily="34" charset="-122"/>
                <a:cs typeface="Roboto" pitchFamily="34" charset="-120"/>
              </a:rPr>
              <a:t>There are no missing values in the dataset. I have applied one-hot encoding to the categorical columns like "Gender", "Campaign Type", and "Campaign Channel", as these are nominal variables.</a:t>
            </a:r>
          </a:p>
          <a:p>
            <a:pPr>
              <a:lnSpc>
                <a:spcPts val="2858"/>
              </a:lnSpc>
            </a:pPr>
            <a:endParaRPr lang="en-US" dirty="0">
              <a:solidFill>
                <a:srgbClr val="D4D4D1"/>
              </a:solidFill>
              <a:latin typeface="Roboto" pitchFamily="34" charset="0"/>
              <a:ea typeface="Roboto" pitchFamily="34" charset="-122"/>
              <a:cs typeface="Roboto" pitchFamily="34" charset="-120"/>
            </a:endParaRPr>
          </a:p>
          <a:p>
            <a:pPr>
              <a:lnSpc>
                <a:spcPts val="2858"/>
              </a:lnSpc>
            </a:pPr>
            <a:r>
              <a:rPr lang="en-US" dirty="0">
                <a:solidFill>
                  <a:srgbClr val="D4D4D1"/>
                </a:solidFill>
                <a:latin typeface="Roboto" pitchFamily="34" charset="0"/>
                <a:ea typeface="Roboto" pitchFamily="34" charset="-122"/>
                <a:cs typeface="Roboto" pitchFamily="34" charset="-120"/>
              </a:rPr>
              <a:t>After careful EDA, all features in the dataset appear to be relevant. Therefore, I will retain all columns to ensure no valuable information is lost, especially given the small size of the dataset.</a:t>
            </a:r>
            <a:endParaRPr lang="en-US" dirty="0"/>
          </a:p>
          <a:p>
            <a:pPr>
              <a:lnSpc>
                <a:spcPts val="2858"/>
              </a:lnSpc>
            </a:pPr>
            <a:endParaRPr lang="en-US" dirty="0"/>
          </a:p>
          <a:p>
            <a:pPr marL="0" indent="0">
              <a:lnSpc>
                <a:spcPts val="2858"/>
              </a:lnSpc>
              <a:buNone/>
            </a:pPr>
            <a:endParaRPr lang="en-US" dirty="0"/>
          </a:p>
        </p:txBody>
      </p:sp>
      <p:sp>
        <p:nvSpPr>
          <p:cNvPr id="6" name="Text 4"/>
          <p:cNvSpPr/>
          <p:nvPr/>
        </p:nvSpPr>
        <p:spPr>
          <a:xfrm>
            <a:off x="793790" y="4514493"/>
            <a:ext cx="13042821" cy="725805"/>
          </a:xfrm>
          <a:prstGeom prst="rect">
            <a:avLst/>
          </a:prstGeom>
          <a:noFill/>
          <a:ln/>
        </p:spPr>
        <p:txBody>
          <a:bodyPr wrap="square" rtlCol="0" anchor="t"/>
          <a:lstStyle/>
          <a:p>
            <a:pPr marL="0" indent="0">
              <a:lnSpc>
                <a:spcPts val="2858"/>
              </a:lnSpc>
              <a:buNone/>
            </a:pPr>
            <a:endParaRPr lang="en-US" sz="1786" dirty="0"/>
          </a:p>
        </p:txBody>
      </p:sp>
      <p:sp>
        <p:nvSpPr>
          <p:cNvPr id="7" name="Text 5"/>
          <p:cNvSpPr/>
          <p:nvPr/>
        </p:nvSpPr>
        <p:spPr>
          <a:xfrm>
            <a:off x="793790" y="5495449"/>
            <a:ext cx="13042821" cy="725805"/>
          </a:xfrm>
          <a:prstGeom prst="rect">
            <a:avLst/>
          </a:prstGeom>
          <a:noFill/>
          <a:ln/>
        </p:spPr>
        <p:txBody>
          <a:bodyPr wrap="square" rtlCol="0" anchor="t"/>
          <a:lstStyle/>
          <a:p>
            <a:pPr marL="0" indent="0">
              <a:lnSpc>
                <a:spcPts val="2858"/>
              </a:lnSpc>
              <a:buNone/>
            </a:pPr>
            <a:endParaRPr lang="en-US" sz="1786" dirty="0"/>
          </a:p>
        </p:txBody>
      </p:sp>
      <p:pic>
        <p:nvPicPr>
          <p:cNvPr id="10" name="Picture 9">
            <a:extLst>
              <a:ext uri="{FF2B5EF4-FFF2-40B4-BE49-F238E27FC236}">
                <a16:creationId xmlns:a16="http://schemas.microsoft.com/office/drawing/2014/main" id="{EB1CAC26-B0E0-8354-CFAD-E22E1BD54D8E}"/>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2844424" y="7662752"/>
            <a:ext cx="1785976" cy="46294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7488" y="1978938"/>
            <a:ext cx="4919305" cy="4271605"/>
          </a:xfrm>
          <a:prstGeom prst="rect">
            <a:avLst/>
          </a:prstGeom>
        </p:spPr>
      </p:pic>
      <p:sp>
        <p:nvSpPr>
          <p:cNvPr id="6" name="Text 2"/>
          <p:cNvSpPr/>
          <p:nvPr/>
        </p:nvSpPr>
        <p:spPr>
          <a:xfrm>
            <a:off x="793790" y="1205984"/>
            <a:ext cx="5670590" cy="708779"/>
          </a:xfrm>
          <a:prstGeom prst="rect">
            <a:avLst/>
          </a:prstGeom>
          <a:noFill/>
          <a:ln/>
        </p:spPr>
        <p:txBody>
          <a:bodyPr wrap="none" rtlCol="0" anchor="t"/>
          <a:lstStyle/>
          <a:p>
            <a:pPr marL="0" indent="0">
              <a:lnSpc>
                <a:spcPts val="5581"/>
              </a:lnSpc>
              <a:buNone/>
            </a:pPr>
            <a:r>
              <a:rPr lang="en-US" sz="4465" b="1" dirty="0">
                <a:solidFill>
                  <a:srgbClr val="F3F3F2"/>
                </a:solidFill>
                <a:latin typeface="IBM Plex Sans" pitchFamily="34" charset="0"/>
                <a:ea typeface="IBM Plex Sans" pitchFamily="34" charset="-122"/>
                <a:cs typeface="IBM Plex Sans" pitchFamily="34" charset="-120"/>
              </a:rPr>
              <a:t>Train-Test Split</a:t>
            </a:r>
            <a:endParaRPr lang="en-US" sz="4465" b="1" dirty="0"/>
          </a:p>
        </p:txBody>
      </p:sp>
      <p:sp>
        <p:nvSpPr>
          <p:cNvPr id="7" name="Text 3"/>
          <p:cNvSpPr/>
          <p:nvPr/>
        </p:nvSpPr>
        <p:spPr>
          <a:xfrm>
            <a:off x="793790" y="2254925"/>
            <a:ext cx="7556421" cy="1451610"/>
          </a:xfrm>
          <a:prstGeom prst="rect">
            <a:avLst/>
          </a:prstGeom>
          <a:noFill/>
          <a:ln/>
        </p:spPr>
        <p:txBody>
          <a:bodyPr wrap="square" rtlCol="0" anchor="t"/>
          <a:lstStyle/>
          <a:p>
            <a:pPr marL="0" indent="0">
              <a:lnSpc>
                <a:spcPts val="2858"/>
              </a:lnSpc>
              <a:buNone/>
            </a:pPr>
            <a:r>
              <a:rPr lang="en-US" sz="1786" dirty="0">
                <a:solidFill>
                  <a:srgbClr val="D4D4D1"/>
                </a:solidFill>
                <a:latin typeface="Roboto" pitchFamily="34" charset="0"/>
                <a:ea typeface="Roboto" pitchFamily="34" charset="-122"/>
                <a:cs typeface="Roboto" pitchFamily="34" charset="-120"/>
              </a:rPr>
              <a:t>To assess the performance of our model, we divided the data into training (80%) and testing (20%) sets. Setting a random state ensures consistent results, and using stratify maintains a proportional distribution of the target variable in both sets.</a:t>
            </a:r>
            <a:endParaRPr lang="en-US" sz="1786" dirty="0"/>
          </a:p>
        </p:txBody>
      </p:sp>
      <p:sp>
        <p:nvSpPr>
          <p:cNvPr id="8" name="Text 4"/>
          <p:cNvSpPr/>
          <p:nvPr/>
        </p:nvSpPr>
        <p:spPr>
          <a:xfrm>
            <a:off x="793790" y="4046696"/>
            <a:ext cx="4536519" cy="566976"/>
          </a:xfrm>
          <a:prstGeom prst="rect">
            <a:avLst/>
          </a:prstGeom>
          <a:noFill/>
          <a:ln/>
        </p:spPr>
        <p:txBody>
          <a:bodyPr wrap="none" rtlCol="0" anchor="t"/>
          <a:lstStyle/>
          <a:p>
            <a:pPr marL="0" indent="0">
              <a:lnSpc>
                <a:spcPts val="4465"/>
              </a:lnSpc>
              <a:buNone/>
            </a:pPr>
            <a:r>
              <a:rPr lang="en-US" sz="3572" b="1" dirty="0">
                <a:solidFill>
                  <a:srgbClr val="F3F3F2"/>
                </a:solidFill>
                <a:latin typeface="IBM Plex Sans" pitchFamily="34" charset="0"/>
                <a:ea typeface="IBM Plex Sans" pitchFamily="34" charset="-122"/>
                <a:cs typeface="IBM Plex Sans" pitchFamily="34" charset="-120"/>
              </a:rPr>
              <a:t>Splitting X and y</a:t>
            </a:r>
            <a:endParaRPr lang="en-US" sz="3572" b="1" dirty="0"/>
          </a:p>
        </p:txBody>
      </p:sp>
      <p:sp>
        <p:nvSpPr>
          <p:cNvPr id="9" name="Text 5"/>
          <p:cNvSpPr/>
          <p:nvPr/>
        </p:nvSpPr>
        <p:spPr>
          <a:xfrm>
            <a:off x="793790" y="4953833"/>
            <a:ext cx="7556421" cy="1451610"/>
          </a:xfrm>
          <a:prstGeom prst="rect">
            <a:avLst/>
          </a:prstGeom>
          <a:noFill/>
          <a:ln/>
        </p:spPr>
        <p:txBody>
          <a:bodyPr wrap="square" rtlCol="0" anchor="t"/>
          <a:lstStyle/>
          <a:p>
            <a:pPr marL="0" indent="0">
              <a:lnSpc>
                <a:spcPts val="2858"/>
              </a:lnSpc>
              <a:buNone/>
            </a:pPr>
            <a:r>
              <a:rPr lang="en-US" sz="1786" dirty="0">
                <a:solidFill>
                  <a:srgbClr val="D4D4D1"/>
                </a:solidFill>
                <a:latin typeface="Roboto" pitchFamily="34" charset="0"/>
                <a:ea typeface="Roboto" pitchFamily="34" charset="-122"/>
                <a:cs typeface="Roboto" pitchFamily="34" charset="-120"/>
              </a:rPr>
              <a:t>We separated the dataset into two parts: the independent variables, denoted as "X", and the dependent (target) variable we aim to predict, denoted as "y". This split allows us to train our model on X and evaluate its performance on the unseen y values in the test set.</a:t>
            </a:r>
            <a:endParaRPr lang="en-US" sz="1786" dirty="0"/>
          </a:p>
        </p:txBody>
      </p:sp>
      <p:sp>
        <p:nvSpPr>
          <p:cNvPr id="10" name="Text 6"/>
          <p:cNvSpPr/>
          <p:nvPr/>
        </p:nvSpPr>
        <p:spPr>
          <a:xfrm>
            <a:off x="793790" y="6660594"/>
            <a:ext cx="7556421" cy="362903"/>
          </a:xfrm>
          <a:prstGeom prst="rect">
            <a:avLst/>
          </a:prstGeom>
          <a:noFill/>
          <a:ln/>
        </p:spPr>
        <p:txBody>
          <a:bodyPr wrap="none" rtlCol="0" anchor="t"/>
          <a:lstStyle/>
          <a:p>
            <a:pPr marL="0" indent="0">
              <a:lnSpc>
                <a:spcPts val="2858"/>
              </a:lnSpc>
              <a:buNone/>
            </a:pPr>
            <a:endParaRPr lang="en-US" sz="1786" dirty="0"/>
          </a:p>
        </p:txBody>
      </p:sp>
      <p:pic>
        <p:nvPicPr>
          <p:cNvPr id="13" name="Picture 12">
            <a:extLst>
              <a:ext uri="{FF2B5EF4-FFF2-40B4-BE49-F238E27FC236}">
                <a16:creationId xmlns:a16="http://schemas.microsoft.com/office/drawing/2014/main" id="{B14561C4-E865-E885-C568-52E8A05BC22C}"/>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0" y="7766651"/>
            <a:ext cx="1785976" cy="46294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27102" y="780931"/>
            <a:ext cx="5913358" cy="559951"/>
          </a:xfrm>
          <a:prstGeom prst="rect">
            <a:avLst/>
          </a:prstGeom>
          <a:noFill/>
          <a:ln/>
        </p:spPr>
        <p:txBody>
          <a:bodyPr wrap="none" rtlCol="0" anchor="t"/>
          <a:lstStyle/>
          <a:p>
            <a:pPr marL="0" indent="0">
              <a:lnSpc>
                <a:spcPts val="4410"/>
              </a:lnSpc>
              <a:buNone/>
            </a:pPr>
            <a:r>
              <a:rPr lang="en-US" sz="3528" b="1" dirty="0">
                <a:solidFill>
                  <a:srgbClr val="F3F3F2"/>
                </a:solidFill>
                <a:latin typeface="IBM Plex Sans" pitchFamily="34" charset="0"/>
                <a:ea typeface="IBM Plex Sans" pitchFamily="34" charset="-122"/>
                <a:cs typeface="IBM Plex Sans" pitchFamily="34" charset="-120"/>
              </a:rPr>
              <a:t>Model Selection and Training</a:t>
            </a:r>
            <a:endParaRPr lang="en-US" sz="3528" b="1" dirty="0"/>
          </a:p>
        </p:txBody>
      </p:sp>
      <p:pic>
        <p:nvPicPr>
          <p:cNvPr id="6" name="Image 1" descr="preencoded.png"/>
          <p:cNvPicPr>
            <a:picLocks noChangeAspect="1"/>
          </p:cNvPicPr>
          <p:nvPr/>
        </p:nvPicPr>
        <p:blipFill>
          <a:blip r:embed="rId4"/>
          <a:stretch>
            <a:fillRect/>
          </a:stretch>
        </p:blipFill>
        <p:spPr>
          <a:xfrm>
            <a:off x="627102" y="1609606"/>
            <a:ext cx="447913" cy="447913"/>
          </a:xfrm>
          <a:prstGeom prst="rect">
            <a:avLst/>
          </a:prstGeom>
        </p:spPr>
      </p:pic>
      <p:sp>
        <p:nvSpPr>
          <p:cNvPr id="7" name="Text 3"/>
          <p:cNvSpPr/>
          <p:nvPr/>
        </p:nvSpPr>
        <p:spPr>
          <a:xfrm>
            <a:off x="627102" y="2236708"/>
            <a:ext cx="2240042" cy="279916"/>
          </a:xfrm>
          <a:prstGeom prst="rect">
            <a:avLst/>
          </a:prstGeom>
          <a:noFill/>
          <a:ln/>
        </p:spPr>
        <p:txBody>
          <a:bodyPr wrap="none" rtlCol="0" anchor="t"/>
          <a:lstStyle/>
          <a:p>
            <a:pPr marL="0" indent="0" algn="l">
              <a:lnSpc>
                <a:spcPts val="2205"/>
              </a:lnSpc>
              <a:buNone/>
            </a:pPr>
            <a:r>
              <a:rPr lang="en-US" sz="1764" dirty="0">
                <a:solidFill>
                  <a:srgbClr val="D4D4D1"/>
                </a:solidFill>
                <a:latin typeface="IBM Plex Sans" pitchFamily="34" charset="0"/>
                <a:ea typeface="IBM Plex Sans" pitchFamily="34" charset="-122"/>
                <a:cs typeface="IBM Plex Sans" pitchFamily="34" charset="-120"/>
              </a:rPr>
              <a:t>ML Algorithms</a:t>
            </a:r>
            <a:endParaRPr lang="en-US" sz="1764" dirty="0"/>
          </a:p>
        </p:txBody>
      </p:sp>
      <p:sp>
        <p:nvSpPr>
          <p:cNvPr id="8" name="Text 4"/>
          <p:cNvSpPr/>
          <p:nvPr/>
        </p:nvSpPr>
        <p:spPr>
          <a:xfrm>
            <a:off x="627102" y="2624137"/>
            <a:ext cx="7889796" cy="573405"/>
          </a:xfrm>
          <a:prstGeom prst="rect">
            <a:avLst/>
          </a:prstGeom>
          <a:noFill/>
          <a:ln/>
        </p:spPr>
        <p:txBody>
          <a:bodyPr wrap="square" rtlCol="0" anchor="t"/>
          <a:lstStyle/>
          <a:p>
            <a:pPr marL="0" indent="0" algn="l">
              <a:lnSpc>
                <a:spcPts val="2258"/>
              </a:lnSpc>
              <a:buNone/>
            </a:pPr>
            <a:r>
              <a:rPr lang="en-US" sz="1411" dirty="0">
                <a:solidFill>
                  <a:srgbClr val="D4D4D1"/>
                </a:solidFill>
                <a:latin typeface="Roboto" pitchFamily="34" charset="0"/>
                <a:ea typeface="Roboto" pitchFamily="34" charset="-122"/>
                <a:cs typeface="Roboto" pitchFamily="34" charset="-120"/>
              </a:rPr>
              <a:t>Experiment with various machine learning algorithms, such as logistic regression, decision trees, Random Forest, KNN and many more to identify the most suitable model for conversion prediction.</a:t>
            </a:r>
            <a:endParaRPr lang="en-US" sz="1411" dirty="0"/>
          </a:p>
        </p:txBody>
      </p:sp>
      <p:pic>
        <p:nvPicPr>
          <p:cNvPr id="9" name="Image 2" descr="preencoded.png"/>
          <p:cNvPicPr>
            <a:picLocks noChangeAspect="1"/>
          </p:cNvPicPr>
          <p:nvPr/>
        </p:nvPicPr>
        <p:blipFill>
          <a:blip r:embed="rId5"/>
          <a:stretch>
            <a:fillRect/>
          </a:stretch>
        </p:blipFill>
        <p:spPr>
          <a:xfrm>
            <a:off x="627102" y="3735110"/>
            <a:ext cx="447913" cy="447913"/>
          </a:xfrm>
          <a:prstGeom prst="rect">
            <a:avLst/>
          </a:prstGeom>
        </p:spPr>
      </p:pic>
      <p:sp>
        <p:nvSpPr>
          <p:cNvPr id="10" name="Text 5"/>
          <p:cNvSpPr/>
          <p:nvPr/>
        </p:nvSpPr>
        <p:spPr>
          <a:xfrm>
            <a:off x="627102" y="4362212"/>
            <a:ext cx="2240042" cy="279916"/>
          </a:xfrm>
          <a:prstGeom prst="rect">
            <a:avLst/>
          </a:prstGeom>
          <a:noFill/>
          <a:ln/>
        </p:spPr>
        <p:txBody>
          <a:bodyPr wrap="none" rtlCol="0" anchor="t"/>
          <a:lstStyle/>
          <a:p>
            <a:pPr marL="0" indent="0" algn="l">
              <a:lnSpc>
                <a:spcPts val="2205"/>
              </a:lnSpc>
              <a:buNone/>
            </a:pPr>
            <a:r>
              <a:rPr lang="en-US" sz="1764" dirty="0">
                <a:solidFill>
                  <a:srgbClr val="D4D4D1"/>
                </a:solidFill>
                <a:latin typeface="IBM Plex Sans" pitchFamily="34" charset="0"/>
                <a:ea typeface="IBM Plex Sans" pitchFamily="34" charset="-122"/>
                <a:cs typeface="IBM Plex Sans" pitchFamily="34" charset="-120"/>
              </a:rPr>
              <a:t>Model Training</a:t>
            </a:r>
            <a:endParaRPr lang="en-US" sz="1764" dirty="0"/>
          </a:p>
        </p:txBody>
      </p:sp>
      <p:sp>
        <p:nvSpPr>
          <p:cNvPr id="11" name="Text 6"/>
          <p:cNvSpPr/>
          <p:nvPr/>
        </p:nvSpPr>
        <p:spPr>
          <a:xfrm>
            <a:off x="627102" y="4749641"/>
            <a:ext cx="7889796" cy="573405"/>
          </a:xfrm>
          <a:prstGeom prst="rect">
            <a:avLst/>
          </a:prstGeom>
          <a:noFill/>
          <a:ln/>
        </p:spPr>
        <p:txBody>
          <a:bodyPr wrap="square" rtlCol="0" anchor="t"/>
          <a:lstStyle/>
          <a:p>
            <a:pPr marL="0" indent="0" algn="l">
              <a:lnSpc>
                <a:spcPts val="2258"/>
              </a:lnSpc>
              <a:buNone/>
            </a:pPr>
            <a:r>
              <a:rPr lang="en-US" sz="1411" dirty="0">
                <a:solidFill>
                  <a:srgbClr val="D4D4D1"/>
                </a:solidFill>
                <a:latin typeface="Roboto" pitchFamily="34" charset="0"/>
                <a:ea typeface="Roboto" pitchFamily="34" charset="-122"/>
                <a:cs typeface="Roboto" pitchFamily="34" charset="-120"/>
              </a:rPr>
              <a:t>Train the selected model using the preprocessed data, optimizing hyperparameters to achieve the best possible performance.</a:t>
            </a:r>
            <a:endParaRPr lang="en-US" sz="1411" dirty="0"/>
          </a:p>
        </p:txBody>
      </p:sp>
      <p:pic>
        <p:nvPicPr>
          <p:cNvPr id="12" name="Image 3" descr="preencoded.png"/>
          <p:cNvPicPr>
            <a:picLocks noChangeAspect="1"/>
          </p:cNvPicPr>
          <p:nvPr/>
        </p:nvPicPr>
        <p:blipFill>
          <a:blip r:embed="rId6"/>
          <a:stretch>
            <a:fillRect/>
          </a:stretch>
        </p:blipFill>
        <p:spPr>
          <a:xfrm>
            <a:off x="627102" y="5860613"/>
            <a:ext cx="447913" cy="447913"/>
          </a:xfrm>
          <a:prstGeom prst="rect">
            <a:avLst/>
          </a:prstGeom>
        </p:spPr>
      </p:pic>
      <p:sp>
        <p:nvSpPr>
          <p:cNvPr id="13" name="Text 7"/>
          <p:cNvSpPr/>
          <p:nvPr/>
        </p:nvSpPr>
        <p:spPr>
          <a:xfrm>
            <a:off x="627102" y="6487716"/>
            <a:ext cx="2240042" cy="279916"/>
          </a:xfrm>
          <a:prstGeom prst="rect">
            <a:avLst/>
          </a:prstGeom>
          <a:noFill/>
          <a:ln/>
        </p:spPr>
        <p:txBody>
          <a:bodyPr wrap="none" rtlCol="0" anchor="t"/>
          <a:lstStyle/>
          <a:p>
            <a:pPr marL="0" indent="0" algn="l">
              <a:lnSpc>
                <a:spcPts val="2205"/>
              </a:lnSpc>
              <a:buNone/>
            </a:pPr>
            <a:r>
              <a:rPr lang="en-US" sz="1764" dirty="0">
                <a:solidFill>
                  <a:srgbClr val="D4D4D1"/>
                </a:solidFill>
                <a:latin typeface="IBM Plex Sans" pitchFamily="34" charset="0"/>
                <a:ea typeface="IBM Plex Sans" pitchFamily="34" charset="-122"/>
                <a:cs typeface="IBM Plex Sans" pitchFamily="34" charset="-120"/>
              </a:rPr>
              <a:t>Model Evaluation</a:t>
            </a:r>
            <a:endParaRPr lang="en-US" sz="1764" dirty="0"/>
          </a:p>
        </p:txBody>
      </p:sp>
      <p:sp>
        <p:nvSpPr>
          <p:cNvPr id="14" name="Text 8"/>
          <p:cNvSpPr/>
          <p:nvPr/>
        </p:nvSpPr>
        <p:spPr>
          <a:xfrm>
            <a:off x="627102" y="6875145"/>
            <a:ext cx="7889796" cy="573405"/>
          </a:xfrm>
          <a:prstGeom prst="rect">
            <a:avLst/>
          </a:prstGeom>
          <a:noFill/>
          <a:ln/>
        </p:spPr>
        <p:txBody>
          <a:bodyPr wrap="square" rtlCol="0" anchor="t"/>
          <a:lstStyle/>
          <a:p>
            <a:pPr marL="0" indent="0" algn="l">
              <a:lnSpc>
                <a:spcPts val="2258"/>
              </a:lnSpc>
              <a:buNone/>
            </a:pPr>
            <a:r>
              <a:rPr lang="en-US" sz="1411" dirty="0">
                <a:solidFill>
                  <a:srgbClr val="D4D4D1"/>
                </a:solidFill>
                <a:latin typeface="Roboto" pitchFamily="34" charset="0"/>
                <a:ea typeface="Roboto" pitchFamily="34" charset="-122"/>
                <a:cs typeface="Roboto" pitchFamily="34" charset="-120"/>
              </a:rPr>
              <a:t>Assess the model's performance using appropriate metrics, such as accuracy, precision, recall, and F1-score, to ensure its reliability and effectiveness.</a:t>
            </a:r>
            <a:endParaRPr lang="en-US" sz="1411" dirty="0"/>
          </a:p>
        </p:txBody>
      </p:sp>
      <p:pic>
        <p:nvPicPr>
          <p:cNvPr id="17" name="Picture 16">
            <a:extLst>
              <a:ext uri="{FF2B5EF4-FFF2-40B4-BE49-F238E27FC236}">
                <a16:creationId xmlns:a16="http://schemas.microsoft.com/office/drawing/2014/main" id="{CEDA14B8-33E5-AA5A-204F-F7A9797D2E26}"/>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2855310" y="7725370"/>
            <a:ext cx="1785976" cy="46294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719"/>
          </a:xfrm>
          <a:prstGeom prst="rect">
            <a:avLst/>
          </a:prstGeom>
          <a:solidFill>
            <a:srgbClr val="292C32"/>
          </a:solidFill>
          <a:ln/>
        </p:spPr>
      </p:sp>
      <p:sp>
        <p:nvSpPr>
          <p:cNvPr id="4" name="Text 2"/>
          <p:cNvSpPr/>
          <p:nvPr/>
        </p:nvSpPr>
        <p:spPr>
          <a:xfrm>
            <a:off x="722590" y="223955"/>
            <a:ext cx="4005382" cy="500658"/>
          </a:xfrm>
          <a:prstGeom prst="rect">
            <a:avLst/>
          </a:prstGeom>
          <a:noFill/>
          <a:ln/>
        </p:spPr>
        <p:txBody>
          <a:bodyPr wrap="none" rtlCol="0" anchor="t"/>
          <a:lstStyle/>
          <a:p>
            <a:pPr marL="0" indent="0">
              <a:lnSpc>
                <a:spcPts val="3942"/>
              </a:lnSpc>
              <a:buNone/>
            </a:pPr>
            <a:r>
              <a:rPr lang="en-US" sz="3154" b="1" dirty="0">
                <a:solidFill>
                  <a:srgbClr val="F3F3F2"/>
                </a:solidFill>
                <a:latin typeface="IBM Plex Sans" pitchFamily="34" charset="0"/>
                <a:ea typeface="IBM Plex Sans" pitchFamily="34" charset="-122"/>
                <a:cs typeface="IBM Plex Sans" pitchFamily="34" charset="-120"/>
              </a:rPr>
              <a:t>Model Comparasion</a:t>
            </a:r>
            <a:endParaRPr lang="en-US" sz="3154" b="1" dirty="0"/>
          </a:p>
        </p:txBody>
      </p:sp>
      <p:pic>
        <p:nvPicPr>
          <p:cNvPr id="5" name="Image 0" descr="preencoded.png"/>
          <p:cNvPicPr>
            <a:picLocks noChangeAspect="1"/>
          </p:cNvPicPr>
          <p:nvPr/>
        </p:nvPicPr>
        <p:blipFill>
          <a:blip r:embed="rId3"/>
          <a:stretch>
            <a:fillRect/>
          </a:stretch>
        </p:blipFill>
        <p:spPr>
          <a:xfrm>
            <a:off x="7315200" y="440412"/>
            <a:ext cx="6765005" cy="4009301"/>
          </a:xfrm>
          <a:prstGeom prst="rect">
            <a:avLst/>
          </a:prstGeom>
        </p:spPr>
      </p:pic>
      <p:sp>
        <p:nvSpPr>
          <p:cNvPr id="7" name="Text 4"/>
          <p:cNvSpPr/>
          <p:nvPr/>
        </p:nvSpPr>
        <p:spPr>
          <a:xfrm>
            <a:off x="2274332" y="5202317"/>
            <a:ext cx="10338078" cy="256342"/>
          </a:xfrm>
          <a:prstGeom prst="rect">
            <a:avLst/>
          </a:prstGeom>
          <a:noFill/>
          <a:ln/>
        </p:spPr>
        <p:txBody>
          <a:bodyPr wrap="none" rtlCol="0" anchor="t"/>
          <a:lstStyle/>
          <a:p>
            <a:pPr marL="342900" indent="-342900" algn="l">
              <a:lnSpc>
                <a:spcPts val="2019"/>
              </a:lnSpc>
              <a:buSzPct val="100000"/>
              <a:buFont typeface="+mj-lt"/>
              <a:buAutoNum type="arabicPeriod"/>
            </a:pPr>
            <a:r>
              <a:rPr lang="en-US" sz="1262" dirty="0">
                <a:solidFill>
                  <a:srgbClr val="D4D4D1"/>
                </a:solidFill>
                <a:latin typeface="Roboto" pitchFamily="34" charset="0"/>
                <a:ea typeface="Roboto" pitchFamily="34" charset="-122"/>
                <a:cs typeface="Roboto" pitchFamily="34" charset="-120"/>
              </a:rPr>
              <a:t>:</a:t>
            </a:r>
            <a:endParaRPr lang="en-US" sz="1262" dirty="0"/>
          </a:p>
        </p:txBody>
      </p:sp>
      <p:sp>
        <p:nvSpPr>
          <p:cNvPr id="8" name="Text 5"/>
          <p:cNvSpPr/>
          <p:nvPr/>
        </p:nvSpPr>
        <p:spPr>
          <a:xfrm>
            <a:off x="2530554" y="5514618"/>
            <a:ext cx="10081855" cy="512683"/>
          </a:xfrm>
          <a:prstGeom prst="rect">
            <a:avLst/>
          </a:prstGeom>
          <a:noFill/>
          <a:ln/>
        </p:spPr>
        <p:txBody>
          <a:bodyPr wrap="square" rtlCol="0" anchor="t"/>
          <a:lstStyle/>
          <a:p>
            <a:pPr marL="685800" lvl="1" indent="-342900" algn="l">
              <a:lnSpc>
                <a:spcPts val="2019"/>
              </a:lnSpc>
              <a:buSzPct val="100000"/>
              <a:buChar char="•"/>
            </a:pPr>
            <a:endParaRPr lang="en-US" sz="1262" dirty="0"/>
          </a:p>
        </p:txBody>
      </p:sp>
      <p:sp>
        <p:nvSpPr>
          <p:cNvPr id="9" name="Text 6"/>
          <p:cNvSpPr/>
          <p:nvPr/>
        </p:nvSpPr>
        <p:spPr>
          <a:xfrm>
            <a:off x="2274332" y="6083260"/>
            <a:ext cx="10338078" cy="256342"/>
          </a:xfrm>
          <a:prstGeom prst="rect">
            <a:avLst/>
          </a:prstGeom>
          <a:noFill/>
          <a:ln/>
        </p:spPr>
        <p:txBody>
          <a:bodyPr wrap="none" rtlCol="0" anchor="t"/>
          <a:lstStyle/>
          <a:p>
            <a:pPr marL="342900" indent="-342900" algn="l">
              <a:lnSpc>
                <a:spcPts val="2019"/>
              </a:lnSpc>
              <a:buSzPct val="100000"/>
              <a:buFont typeface="+mj-lt"/>
              <a:buAutoNum type="arabicPeriod" startAt="2"/>
            </a:pPr>
            <a:endParaRPr lang="en-US" sz="1262" dirty="0"/>
          </a:p>
        </p:txBody>
      </p:sp>
      <p:sp>
        <p:nvSpPr>
          <p:cNvPr id="10" name="Text 7"/>
          <p:cNvSpPr/>
          <p:nvPr/>
        </p:nvSpPr>
        <p:spPr>
          <a:xfrm>
            <a:off x="2530554" y="6395561"/>
            <a:ext cx="10081855" cy="512683"/>
          </a:xfrm>
          <a:prstGeom prst="rect">
            <a:avLst/>
          </a:prstGeom>
          <a:noFill/>
          <a:ln/>
        </p:spPr>
        <p:txBody>
          <a:bodyPr wrap="square" rtlCol="0" anchor="t"/>
          <a:lstStyle/>
          <a:p>
            <a:pPr marL="685800" lvl="1" indent="-342900" algn="l">
              <a:lnSpc>
                <a:spcPts val="2019"/>
              </a:lnSpc>
              <a:buSzPct val="100000"/>
              <a:buChar char="•"/>
            </a:pPr>
            <a:endParaRPr lang="en-US" sz="1262" dirty="0"/>
          </a:p>
        </p:txBody>
      </p:sp>
      <p:sp>
        <p:nvSpPr>
          <p:cNvPr id="11" name="Text 8"/>
          <p:cNvSpPr/>
          <p:nvPr/>
        </p:nvSpPr>
        <p:spPr>
          <a:xfrm>
            <a:off x="2274332" y="6964204"/>
            <a:ext cx="10338078" cy="256342"/>
          </a:xfrm>
          <a:prstGeom prst="rect">
            <a:avLst/>
          </a:prstGeom>
          <a:noFill/>
          <a:ln/>
        </p:spPr>
        <p:txBody>
          <a:bodyPr wrap="none" rtlCol="0" anchor="t"/>
          <a:lstStyle/>
          <a:p>
            <a:pPr marL="342900" indent="-342900" algn="l">
              <a:lnSpc>
                <a:spcPts val="2019"/>
              </a:lnSpc>
              <a:buSzPct val="100000"/>
              <a:buFont typeface="+mj-lt"/>
              <a:buAutoNum type="arabicPeriod" startAt="3"/>
            </a:pPr>
            <a:endParaRPr lang="en-US" sz="1262" dirty="0"/>
          </a:p>
        </p:txBody>
      </p:sp>
      <p:sp>
        <p:nvSpPr>
          <p:cNvPr id="12" name="Text 9"/>
          <p:cNvSpPr/>
          <p:nvPr/>
        </p:nvSpPr>
        <p:spPr>
          <a:xfrm>
            <a:off x="2530554" y="7276505"/>
            <a:ext cx="10081855" cy="512683"/>
          </a:xfrm>
          <a:prstGeom prst="rect">
            <a:avLst/>
          </a:prstGeom>
          <a:noFill/>
          <a:ln/>
        </p:spPr>
        <p:txBody>
          <a:bodyPr wrap="square" rtlCol="0" anchor="t"/>
          <a:lstStyle/>
          <a:p>
            <a:pPr marL="685800" lvl="1" indent="-342900" algn="l">
              <a:lnSpc>
                <a:spcPts val="2019"/>
              </a:lnSpc>
              <a:buSzPct val="100000"/>
              <a:buChar char="•"/>
            </a:pPr>
            <a:endParaRPr lang="en-US" sz="1262" dirty="0"/>
          </a:p>
        </p:txBody>
      </p:sp>
      <p:sp>
        <p:nvSpPr>
          <p:cNvPr id="14" name="TextBox 13">
            <a:extLst>
              <a:ext uri="{FF2B5EF4-FFF2-40B4-BE49-F238E27FC236}">
                <a16:creationId xmlns:a16="http://schemas.microsoft.com/office/drawing/2014/main" id="{E37A1402-EB0E-DB2C-66D2-D9573F686074}"/>
              </a:ext>
            </a:extLst>
          </p:cNvPr>
          <p:cNvSpPr txBox="1"/>
          <p:nvPr/>
        </p:nvSpPr>
        <p:spPr>
          <a:xfrm>
            <a:off x="722590" y="1002922"/>
            <a:ext cx="5580239" cy="7386638"/>
          </a:xfrm>
          <a:prstGeom prst="rect">
            <a:avLst/>
          </a:prstGeom>
          <a:noFill/>
        </p:spPr>
        <p:txBody>
          <a:bodyPr wrap="square" rtlCol="0">
            <a:spAutoFit/>
          </a:bodyPr>
          <a:lstStyle/>
          <a:p>
            <a:r>
              <a:rPr lang="en-US" sz="2400" b="1" dirty="0">
                <a:solidFill>
                  <a:srgbClr val="F3F3F2"/>
                </a:solidFill>
                <a:latin typeface="IBM Plex Sans" pitchFamily="34" charset="0"/>
                <a:ea typeface="IBM Plex Sans" pitchFamily="34" charset="-122"/>
                <a:cs typeface="IBM Plex Sans" pitchFamily="34" charset="-120"/>
              </a:rPr>
              <a:t>Considerations</a:t>
            </a:r>
            <a:r>
              <a:rPr lang="en-US" sz="2400" dirty="0">
                <a:solidFill>
                  <a:srgbClr val="F3F3F2"/>
                </a:solidFill>
                <a:latin typeface="IBM Plex Sans" pitchFamily="34" charset="0"/>
                <a:ea typeface="IBM Plex Sans" pitchFamily="34" charset="-122"/>
                <a:cs typeface="IBM Plex Sans" pitchFamily="34" charset="-120"/>
              </a:rPr>
              <a:t>:</a:t>
            </a:r>
          </a:p>
          <a:p>
            <a:endParaRPr lang="en-US" dirty="0">
              <a:solidFill>
                <a:srgbClr val="F3F3F2"/>
              </a:solidFill>
              <a:latin typeface="IBM Plex Sans" pitchFamily="34" charset="0"/>
            </a:endParaRPr>
          </a:p>
          <a:p>
            <a:pPr marL="342900" indent="-342900">
              <a:buFont typeface="+mj-lt"/>
              <a:buAutoNum type="arabicPeriod"/>
            </a:pPr>
            <a:r>
              <a:rPr lang="en-US" b="1" dirty="0">
                <a:solidFill>
                  <a:srgbClr val="D4D4D1"/>
                </a:solidFill>
                <a:latin typeface="Roboto" pitchFamily="34" charset="0"/>
                <a:ea typeface="Roboto" pitchFamily="34" charset="-122"/>
                <a:cs typeface="Roboto" pitchFamily="34" charset="-120"/>
              </a:rPr>
              <a:t>Model Selection:</a:t>
            </a:r>
          </a:p>
          <a:p>
            <a:pPr marL="800100" lvl="1" indent="-342900">
              <a:buFont typeface="Arial" panose="020B0604020202020204" pitchFamily="34" charset="0"/>
              <a:buChar char="•"/>
            </a:pPr>
            <a:endParaRPr lang="en-US" dirty="0">
              <a:solidFill>
                <a:srgbClr val="D4D4D1"/>
              </a:solidFill>
              <a:latin typeface="Roboto" pitchFamily="34" charset="0"/>
              <a:ea typeface="Roboto" pitchFamily="34" charset="-122"/>
              <a:cs typeface="Roboto" pitchFamily="34" charset="-120"/>
            </a:endParaRPr>
          </a:p>
          <a:p>
            <a:pPr marL="800100" lvl="1" indent="-342900">
              <a:buFont typeface="Arial" panose="020B0604020202020204" pitchFamily="34" charset="0"/>
              <a:buChar char="•"/>
            </a:pPr>
            <a:r>
              <a:rPr lang="en-US" dirty="0">
                <a:solidFill>
                  <a:srgbClr val="D4D4D1"/>
                </a:solidFill>
                <a:latin typeface="Roboto" pitchFamily="34" charset="0"/>
                <a:ea typeface="Roboto" pitchFamily="34" charset="-122"/>
                <a:cs typeface="Roboto" pitchFamily="34" charset="-120"/>
              </a:rPr>
              <a:t>Based on accuracy alone, </a:t>
            </a:r>
            <a:r>
              <a:rPr lang="en-US" b="1" dirty="0">
                <a:solidFill>
                  <a:srgbClr val="D4D4D1"/>
                </a:solidFill>
                <a:latin typeface="Roboto" pitchFamily="34" charset="0"/>
                <a:ea typeface="Roboto" pitchFamily="34" charset="-122"/>
                <a:cs typeface="Roboto" pitchFamily="34" charset="-120"/>
              </a:rPr>
              <a:t>CAT Boost</a:t>
            </a:r>
            <a:r>
              <a:rPr lang="en-US" dirty="0">
                <a:solidFill>
                  <a:srgbClr val="D4D4D1"/>
                </a:solidFill>
                <a:latin typeface="Roboto" pitchFamily="34" charset="0"/>
                <a:ea typeface="Roboto" pitchFamily="34" charset="-122"/>
                <a:cs typeface="Roboto" pitchFamily="34" charset="-120"/>
              </a:rPr>
              <a:t> is the best performing model. However, the choice of model should also consider other factors such as training time, interpretability, and the specific characteristics of the dataset.</a:t>
            </a:r>
          </a:p>
          <a:p>
            <a:pPr lvl="1"/>
            <a:endParaRPr lang="en-US" b="1" dirty="0">
              <a:solidFill>
                <a:srgbClr val="D4D4D1"/>
              </a:solidFill>
              <a:latin typeface="Roboto" pitchFamily="34" charset="0"/>
              <a:ea typeface="Roboto" pitchFamily="34" charset="-122"/>
              <a:cs typeface="Roboto" pitchFamily="34" charset="-120"/>
            </a:endParaRPr>
          </a:p>
          <a:p>
            <a:pPr marL="342900" indent="-342900">
              <a:buFont typeface="+mj-lt"/>
              <a:buAutoNum type="arabicPeriod"/>
            </a:pPr>
            <a:r>
              <a:rPr lang="en-US" b="1" dirty="0">
                <a:solidFill>
                  <a:srgbClr val="D4D4D1"/>
                </a:solidFill>
                <a:latin typeface="Roboto" pitchFamily="34" charset="0"/>
                <a:ea typeface="Roboto" pitchFamily="34" charset="-122"/>
                <a:cs typeface="Roboto" pitchFamily="34" charset="-120"/>
              </a:rPr>
              <a:t>Ensemble Methods</a:t>
            </a:r>
            <a:r>
              <a:rPr lang="en-US" dirty="0">
                <a:solidFill>
                  <a:srgbClr val="D4D4D1"/>
                </a:solidFill>
                <a:latin typeface="Roboto" pitchFamily="34" charset="0"/>
                <a:ea typeface="Roboto" pitchFamily="34" charset="-122"/>
                <a:cs typeface="Roboto" pitchFamily="34" charset="-120"/>
              </a:rPr>
              <a:t>:</a:t>
            </a:r>
          </a:p>
          <a:p>
            <a:pPr marL="800100" lvl="1" indent="-342900">
              <a:buFont typeface="Arial" panose="020B0604020202020204" pitchFamily="34" charset="0"/>
              <a:buChar char="•"/>
            </a:pPr>
            <a:endParaRPr lang="en-US" dirty="0">
              <a:solidFill>
                <a:srgbClr val="D4D4D1"/>
              </a:solidFill>
              <a:latin typeface="Roboto" pitchFamily="34" charset="0"/>
              <a:ea typeface="Roboto" pitchFamily="34" charset="-122"/>
              <a:cs typeface="Roboto" pitchFamily="34" charset="-120"/>
            </a:endParaRPr>
          </a:p>
          <a:p>
            <a:pPr marL="800100" lvl="1" indent="-342900">
              <a:buFont typeface="Arial" panose="020B0604020202020204" pitchFamily="34" charset="0"/>
              <a:buChar char="•"/>
            </a:pPr>
            <a:r>
              <a:rPr lang="en-US" dirty="0">
                <a:solidFill>
                  <a:srgbClr val="D4D4D1"/>
                </a:solidFill>
                <a:latin typeface="Roboto" pitchFamily="34" charset="0"/>
                <a:ea typeface="Roboto" pitchFamily="34" charset="-122"/>
                <a:cs typeface="Roboto" pitchFamily="34" charset="-120"/>
              </a:rPr>
              <a:t>Ensemble methods like </a:t>
            </a:r>
            <a:r>
              <a:rPr lang="en-US" b="1" dirty="0">
                <a:solidFill>
                  <a:srgbClr val="D4D4D1"/>
                </a:solidFill>
                <a:latin typeface="Roboto" pitchFamily="34" charset="0"/>
                <a:ea typeface="Roboto" pitchFamily="34" charset="-122"/>
                <a:cs typeface="Roboto" pitchFamily="34" charset="-120"/>
              </a:rPr>
              <a:t>CAT Boost</a:t>
            </a:r>
            <a:r>
              <a:rPr lang="en-US" dirty="0">
                <a:solidFill>
                  <a:srgbClr val="D4D4D1"/>
                </a:solidFill>
                <a:latin typeface="Roboto" pitchFamily="34" charset="0"/>
                <a:ea typeface="Roboto" pitchFamily="34" charset="-122"/>
                <a:cs typeface="Roboto" pitchFamily="34" charset="-120"/>
              </a:rPr>
              <a:t>, </a:t>
            </a:r>
            <a:r>
              <a:rPr lang="en-US" b="1" dirty="0">
                <a:solidFill>
                  <a:srgbClr val="D4D4D1"/>
                </a:solidFill>
                <a:latin typeface="Roboto" pitchFamily="34" charset="0"/>
                <a:ea typeface="Roboto" pitchFamily="34" charset="-122"/>
                <a:cs typeface="Roboto" pitchFamily="34" charset="-120"/>
              </a:rPr>
              <a:t>XGBoost</a:t>
            </a:r>
            <a:r>
              <a:rPr lang="en-US" dirty="0">
                <a:solidFill>
                  <a:srgbClr val="D4D4D1"/>
                </a:solidFill>
                <a:latin typeface="Roboto" pitchFamily="34" charset="0"/>
                <a:ea typeface="Roboto" pitchFamily="34" charset="-122"/>
                <a:cs typeface="Roboto" pitchFamily="34" charset="-120"/>
              </a:rPr>
              <a:t>, </a:t>
            </a:r>
            <a:r>
              <a:rPr lang="en-US" b="1" dirty="0">
                <a:solidFill>
                  <a:srgbClr val="D4D4D1"/>
                </a:solidFill>
                <a:latin typeface="Roboto" pitchFamily="34" charset="0"/>
                <a:ea typeface="Roboto" pitchFamily="34" charset="-122"/>
                <a:cs typeface="Roboto" pitchFamily="34" charset="-120"/>
              </a:rPr>
              <a:t>Gradient Boost</a:t>
            </a:r>
            <a:r>
              <a:rPr lang="en-US" dirty="0">
                <a:solidFill>
                  <a:srgbClr val="D4D4D1"/>
                </a:solidFill>
                <a:latin typeface="Roboto" pitchFamily="34" charset="0"/>
                <a:ea typeface="Roboto" pitchFamily="34" charset="-122"/>
                <a:cs typeface="Roboto" pitchFamily="34" charset="-120"/>
              </a:rPr>
              <a:t>, and </a:t>
            </a:r>
            <a:r>
              <a:rPr lang="en-US" b="1" dirty="0">
                <a:solidFill>
                  <a:srgbClr val="D4D4D1"/>
                </a:solidFill>
                <a:latin typeface="Roboto" pitchFamily="34" charset="0"/>
                <a:ea typeface="Roboto" pitchFamily="34" charset="-122"/>
                <a:cs typeface="Roboto" pitchFamily="34" charset="-120"/>
              </a:rPr>
              <a:t>Random Forest</a:t>
            </a:r>
            <a:r>
              <a:rPr lang="en-US" dirty="0">
                <a:solidFill>
                  <a:srgbClr val="D4D4D1"/>
                </a:solidFill>
                <a:latin typeface="Roboto" pitchFamily="34" charset="0"/>
                <a:ea typeface="Roboto" pitchFamily="34" charset="-122"/>
                <a:cs typeface="Roboto" pitchFamily="34" charset="-120"/>
              </a:rPr>
              <a:t> are performing exceptionally well, indicating that they handle the data's complexities effectively.</a:t>
            </a:r>
            <a:endParaRPr lang="en-US" dirty="0"/>
          </a:p>
          <a:p>
            <a:pPr marL="800100" lvl="1" indent="-342900">
              <a:buFont typeface="Arial" panose="020B0604020202020204" pitchFamily="34" charset="0"/>
              <a:buChar char="•"/>
            </a:pPr>
            <a:endParaRPr lang="en-US" dirty="0">
              <a:solidFill>
                <a:srgbClr val="D4D4D1"/>
              </a:solidFill>
              <a:latin typeface="Roboto" pitchFamily="34" charset="0"/>
              <a:ea typeface="Roboto" pitchFamily="34" charset="-122"/>
              <a:cs typeface="Roboto" pitchFamily="34" charset="-120"/>
            </a:endParaRPr>
          </a:p>
          <a:p>
            <a:pPr marL="342900" indent="-342900">
              <a:buFont typeface="+mj-lt"/>
              <a:buAutoNum type="arabicPeriod"/>
            </a:pPr>
            <a:r>
              <a:rPr lang="en-US" b="1" dirty="0">
                <a:solidFill>
                  <a:srgbClr val="D4D4D1"/>
                </a:solidFill>
                <a:latin typeface="Roboto" pitchFamily="34" charset="0"/>
                <a:ea typeface="Roboto" pitchFamily="34" charset="-122"/>
                <a:cs typeface="Roboto" pitchFamily="34" charset="-120"/>
              </a:rPr>
              <a:t>Decision Tree</a:t>
            </a:r>
            <a:r>
              <a:rPr lang="en-US" dirty="0">
                <a:solidFill>
                  <a:srgbClr val="D4D4D1"/>
                </a:solidFill>
                <a:latin typeface="Roboto" pitchFamily="34" charset="0"/>
                <a:ea typeface="Roboto" pitchFamily="34" charset="-122"/>
                <a:cs typeface="Roboto" pitchFamily="34" charset="-120"/>
              </a:rPr>
              <a:t>:</a:t>
            </a:r>
          </a:p>
          <a:p>
            <a:pPr marL="800100" lvl="1" indent="-342900">
              <a:buFont typeface="Arial" panose="020B0604020202020204" pitchFamily="34" charset="0"/>
              <a:buChar char="•"/>
            </a:pPr>
            <a:endParaRPr lang="en-US" dirty="0">
              <a:solidFill>
                <a:srgbClr val="D4D4D1"/>
              </a:solidFill>
              <a:latin typeface="Roboto" pitchFamily="34" charset="0"/>
              <a:ea typeface="Roboto" pitchFamily="34" charset="-122"/>
              <a:cs typeface="Roboto" pitchFamily="34" charset="-120"/>
            </a:endParaRPr>
          </a:p>
          <a:p>
            <a:pPr marL="800100" lvl="1" indent="-342900">
              <a:buFont typeface="Arial" panose="020B0604020202020204" pitchFamily="34" charset="0"/>
              <a:buChar char="•"/>
            </a:pPr>
            <a:r>
              <a:rPr lang="en-US" dirty="0">
                <a:solidFill>
                  <a:srgbClr val="D4D4D1"/>
                </a:solidFill>
                <a:latin typeface="Roboto" pitchFamily="34" charset="0"/>
                <a:ea typeface="Roboto" pitchFamily="34" charset="-122"/>
                <a:cs typeface="Roboto" pitchFamily="34" charset="-120"/>
              </a:rPr>
              <a:t>The </a:t>
            </a:r>
            <a:r>
              <a:rPr lang="en-US" b="1" dirty="0">
                <a:solidFill>
                  <a:srgbClr val="D4D4D1"/>
                </a:solidFill>
                <a:latin typeface="Roboto" pitchFamily="34" charset="0"/>
                <a:ea typeface="Roboto" pitchFamily="34" charset="-122"/>
                <a:cs typeface="Roboto" pitchFamily="34" charset="-120"/>
              </a:rPr>
              <a:t>Decision Tree Classifier</a:t>
            </a:r>
            <a:r>
              <a:rPr lang="en-US" dirty="0">
                <a:solidFill>
                  <a:srgbClr val="D4D4D1"/>
                </a:solidFill>
                <a:latin typeface="Roboto" pitchFamily="34" charset="0"/>
                <a:ea typeface="Roboto" pitchFamily="34" charset="-122"/>
                <a:cs typeface="Roboto" pitchFamily="34" charset="-120"/>
              </a:rPr>
              <a:t> shows significantly lower accuracy, suggesting it might be overfitting or underfitting. It can be used as a baseline model or further tuned to improve performance.</a:t>
            </a:r>
            <a:endParaRPr lang="en-US" dirty="0"/>
          </a:p>
          <a:p>
            <a:pPr lvl="1"/>
            <a:endParaRPr lang="en-US" dirty="0">
              <a:solidFill>
                <a:srgbClr val="F3F3F2"/>
              </a:solidFill>
              <a:latin typeface="IBM Plex Sans" pitchFamily="34" charset="0"/>
            </a:endParaRPr>
          </a:p>
        </p:txBody>
      </p:sp>
      <p:grpSp>
        <p:nvGrpSpPr>
          <p:cNvPr id="19" name="Group 18">
            <a:extLst>
              <a:ext uri="{FF2B5EF4-FFF2-40B4-BE49-F238E27FC236}">
                <a16:creationId xmlns:a16="http://schemas.microsoft.com/office/drawing/2014/main" id="{1ACE1742-ADA3-8B09-D0ED-53C38CDE40A3}"/>
              </a:ext>
            </a:extLst>
          </p:cNvPr>
          <p:cNvGrpSpPr/>
          <p:nvPr/>
        </p:nvGrpSpPr>
        <p:grpSpPr>
          <a:xfrm>
            <a:off x="8327573" y="5155213"/>
            <a:ext cx="5445755" cy="2206161"/>
            <a:chOff x="8736035" y="5330488"/>
            <a:chExt cx="5445755" cy="2206161"/>
          </a:xfrm>
        </p:grpSpPr>
        <p:sp>
          <p:nvSpPr>
            <p:cNvPr id="15" name="Rectangle: Single Corner Rounded 14">
              <a:extLst>
                <a:ext uri="{FF2B5EF4-FFF2-40B4-BE49-F238E27FC236}">
                  <a16:creationId xmlns:a16="http://schemas.microsoft.com/office/drawing/2014/main" id="{F1A05D1A-49CC-00AA-BD73-E718AAB40456}"/>
                </a:ext>
              </a:extLst>
            </p:cNvPr>
            <p:cNvSpPr/>
            <p:nvPr/>
          </p:nvSpPr>
          <p:spPr>
            <a:xfrm>
              <a:off x="8736035" y="5330488"/>
              <a:ext cx="5445755" cy="2206161"/>
            </a:xfrm>
            <a:prstGeom prst="round1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sz="1800" dirty="0">
                <a:solidFill>
                  <a:schemeClr val="accent1">
                    <a:lumMod val="75000"/>
                  </a:schemeClr>
                </a:solidFill>
                <a:latin typeface="Century Gothic" panose="020B0502020202020204" pitchFamily="34" charset="0"/>
              </a:endParaRPr>
            </a:p>
          </p:txBody>
        </p:sp>
        <p:sp>
          <p:nvSpPr>
            <p:cNvPr id="16" name="TextBox 15">
              <a:extLst>
                <a:ext uri="{FF2B5EF4-FFF2-40B4-BE49-F238E27FC236}">
                  <a16:creationId xmlns:a16="http://schemas.microsoft.com/office/drawing/2014/main" id="{462DA709-8CE5-A191-1E36-CAF169FD5644}"/>
                </a:ext>
              </a:extLst>
            </p:cNvPr>
            <p:cNvSpPr txBox="1"/>
            <p:nvPr/>
          </p:nvSpPr>
          <p:spPr>
            <a:xfrm>
              <a:off x="8866942" y="5561481"/>
              <a:ext cx="4399980" cy="523220"/>
            </a:xfrm>
            <a:prstGeom prst="rect">
              <a:avLst/>
            </a:prstGeom>
            <a:noFill/>
          </p:spPr>
          <p:txBody>
            <a:bodyPr wrap="square" rtlCol="0">
              <a:spAutoFit/>
            </a:bodyPr>
            <a:lstStyle/>
            <a:p>
              <a:r>
                <a:rPr lang="en-US"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entury Gothic" panose="020B0502020202020204" pitchFamily="34" charset="0"/>
                </a:rPr>
                <a:t>Precision: The accuracy of the model when it claims to have found something.</a:t>
              </a:r>
              <a:endPar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TextBox 16">
              <a:extLst>
                <a:ext uri="{FF2B5EF4-FFF2-40B4-BE49-F238E27FC236}">
                  <a16:creationId xmlns:a16="http://schemas.microsoft.com/office/drawing/2014/main" id="{AC548EAA-7E52-488E-FD12-1F86578464A8}"/>
                </a:ext>
              </a:extLst>
            </p:cNvPr>
            <p:cNvSpPr txBox="1"/>
            <p:nvPr/>
          </p:nvSpPr>
          <p:spPr>
            <a:xfrm>
              <a:off x="8866942" y="6126855"/>
              <a:ext cx="4399980" cy="523220"/>
            </a:xfrm>
            <a:prstGeom prst="rect">
              <a:avLst/>
            </a:prstGeom>
            <a:noFill/>
          </p:spPr>
          <p:txBody>
            <a:bodyPr wrap="square" rtlCol="0">
              <a:spAutoFit/>
            </a:bodyPr>
            <a:lstStyle/>
            <a:p>
              <a:r>
                <a:rPr lang="en-US"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entury Gothic" panose="020B0502020202020204" pitchFamily="34" charset="0"/>
                </a:rPr>
                <a:t>Recall: Recall: The ability of a model to find all the relevant cases</a:t>
              </a:r>
            </a:p>
          </p:txBody>
        </p:sp>
        <p:sp>
          <p:nvSpPr>
            <p:cNvPr id="18" name="TextBox 17">
              <a:extLst>
                <a:ext uri="{FF2B5EF4-FFF2-40B4-BE49-F238E27FC236}">
                  <a16:creationId xmlns:a16="http://schemas.microsoft.com/office/drawing/2014/main" id="{DD5F06A5-59F3-C1AA-91EC-5249F5A1755C}"/>
                </a:ext>
              </a:extLst>
            </p:cNvPr>
            <p:cNvSpPr txBox="1"/>
            <p:nvPr/>
          </p:nvSpPr>
          <p:spPr>
            <a:xfrm>
              <a:off x="8866942" y="6680829"/>
              <a:ext cx="4399980" cy="738664"/>
            </a:xfrm>
            <a:prstGeom prst="rect">
              <a:avLst/>
            </a:prstGeom>
            <a:noFill/>
          </p:spPr>
          <p:txBody>
            <a:bodyPr wrap="square" rtlCol="0">
              <a:spAutoFit/>
            </a:bodyPr>
            <a:lstStyle/>
            <a:p>
              <a:r>
                <a:rPr lang="en-US"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entury Gothic" panose="020B0502020202020204" pitchFamily="34" charset="0"/>
                </a:rPr>
                <a:t>F1 Score: A balance between recall and precision, useful when both false positives and false negatives need to be minimized.</a:t>
              </a:r>
              <a:endPar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pic>
        <p:nvPicPr>
          <p:cNvPr id="21" name="Picture 20">
            <a:extLst>
              <a:ext uri="{FF2B5EF4-FFF2-40B4-BE49-F238E27FC236}">
                <a16:creationId xmlns:a16="http://schemas.microsoft.com/office/drawing/2014/main" id="{C6267D9F-22FB-F5E3-507B-D8223CC03B6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2844424" y="7737444"/>
            <a:ext cx="1785976" cy="46294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90324" y="1165027"/>
            <a:ext cx="6908006" cy="616387"/>
          </a:xfrm>
          <a:prstGeom prst="rect">
            <a:avLst/>
          </a:prstGeom>
          <a:noFill/>
          <a:ln/>
        </p:spPr>
        <p:txBody>
          <a:bodyPr wrap="none" rtlCol="0" anchor="t"/>
          <a:lstStyle/>
          <a:p>
            <a:pPr marL="0" indent="0">
              <a:lnSpc>
                <a:spcPts val="4853"/>
              </a:lnSpc>
              <a:buNone/>
            </a:pPr>
            <a:r>
              <a:rPr lang="en-US" sz="3883" dirty="0">
                <a:solidFill>
                  <a:srgbClr val="F3F3F2"/>
                </a:solidFill>
                <a:latin typeface="IBM Plex Sans" pitchFamily="34" charset="0"/>
                <a:ea typeface="IBM Plex Sans" pitchFamily="34" charset="-122"/>
                <a:cs typeface="IBM Plex Sans" pitchFamily="34" charset="-120"/>
              </a:rPr>
              <a:t>Conversion Prediction Insights</a:t>
            </a:r>
            <a:endParaRPr lang="en-US" sz="3883" dirty="0"/>
          </a:p>
        </p:txBody>
      </p:sp>
      <p:sp>
        <p:nvSpPr>
          <p:cNvPr id="6" name="Shape 3"/>
          <p:cNvSpPr/>
          <p:nvPr/>
        </p:nvSpPr>
        <p:spPr>
          <a:xfrm>
            <a:off x="690324" y="2077164"/>
            <a:ext cx="3783092" cy="2083237"/>
          </a:xfrm>
          <a:prstGeom prst="roundRect">
            <a:avLst>
              <a:gd name="adj" fmla="val 1420"/>
            </a:avLst>
          </a:prstGeom>
          <a:solidFill>
            <a:srgbClr val="484B51"/>
          </a:solidFill>
          <a:ln/>
        </p:spPr>
      </p:sp>
      <p:sp>
        <p:nvSpPr>
          <p:cNvPr id="7" name="Text 4"/>
          <p:cNvSpPr/>
          <p:nvPr/>
        </p:nvSpPr>
        <p:spPr>
          <a:xfrm>
            <a:off x="887492" y="2274332"/>
            <a:ext cx="2730103" cy="308134"/>
          </a:xfrm>
          <a:prstGeom prst="rect">
            <a:avLst/>
          </a:prstGeom>
          <a:noFill/>
          <a:ln/>
        </p:spPr>
        <p:txBody>
          <a:bodyPr wrap="none" rtlCol="0" anchor="t"/>
          <a:lstStyle/>
          <a:p>
            <a:pPr marL="0" indent="0">
              <a:lnSpc>
                <a:spcPts val="2427"/>
              </a:lnSpc>
              <a:buNone/>
            </a:pPr>
            <a:r>
              <a:rPr lang="en-US" sz="1941" dirty="0">
                <a:solidFill>
                  <a:srgbClr val="D4D4D1"/>
                </a:solidFill>
                <a:latin typeface="IBM Plex Sans" pitchFamily="34" charset="0"/>
                <a:ea typeface="IBM Plex Sans" pitchFamily="34" charset="-122"/>
                <a:cs typeface="IBM Plex Sans" pitchFamily="34" charset="-120"/>
              </a:rPr>
              <a:t>Customer Segmentation</a:t>
            </a:r>
            <a:endParaRPr lang="en-US" sz="1941" dirty="0"/>
          </a:p>
        </p:txBody>
      </p:sp>
      <p:sp>
        <p:nvSpPr>
          <p:cNvPr id="8" name="Text 5"/>
          <p:cNvSpPr/>
          <p:nvPr/>
        </p:nvSpPr>
        <p:spPr>
          <a:xfrm>
            <a:off x="887492" y="2700695"/>
            <a:ext cx="3388757" cy="946904"/>
          </a:xfrm>
          <a:prstGeom prst="rect">
            <a:avLst/>
          </a:prstGeom>
          <a:noFill/>
          <a:ln/>
        </p:spPr>
        <p:txBody>
          <a:bodyPr wrap="square" rtlCol="0" anchor="t"/>
          <a:lstStyle/>
          <a:p>
            <a:pPr marL="0" indent="0">
              <a:lnSpc>
                <a:spcPts val="2485"/>
              </a:lnSpc>
              <a:buNone/>
            </a:pPr>
            <a:r>
              <a:rPr lang="en-US" sz="1553" dirty="0">
                <a:solidFill>
                  <a:srgbClr val="D4D4D1"/>
                </a:solidFill>
                <a:latin typeface="Roboto" pitchFamily="34" charset="0"/>
                <a:ea typeface="Roboto" pitchFamily="34" charset="-122"/>
                <a:cs typeface="Roboto" pitchFamily="34" charset="-120"/>
              </a:rPr>
              <a:t>Identify key customer segments based on their likelihood to convert, enabling targeted marketing efforts.</a:t>
            </a:r>
            <a:endParaRPr lang="en-US" sz="1553" dirty="0"/>
          </a:p>
        </p:txBody>
      </p:sp>
      <p:sp>
        <p:nvSpPr>
          <p:cNvPr id="9" name="Shape 6"/>
          <p:cNvSpPr/>
          <p:nvPr/>
        </p:nvSpPr>
        <p:spPr>
          <a:xfrm>
            <a:off x="4670584" y="2077164"/>
            <a:ext cx="3783092" cy="2083237"/>
          </a:xfrm>
          <a:prstGeom prst="roundRect">
            <a:avLst>
              <a:gd name="adj" fmla="val 1420"/>
            </a:avLst>
          </a:prstGeom>
          <a:solidFill>
            <a:srgbClr val="484B51"/>
          </a:solidFill>
          <a:ln/>
        </p:spPr>
      </p:sp>
      <p:sp>
        <p:nvSpPr>
          <p:cNvPr id="10" name="Text 7"/>
          <p:cNvSpPr/>
          <p:nvPr/>
        </p:nvSpPr>
        <p:spPr>
          <a:xfrm>
            <a:off x="4867751" y="2274332"/>
            <a:ext cx="2465427" cy="308134"/>
          </a:xfrm>
          <a:prstGeom prst="rect">
            <a:avLst/>
          </a:prstGeom>
          <a:noFill/>
          <a:ln/>
        </p:spPr>
        <p:txBody>
          <a:bodyPr wrap="none" rtlCol="0" anchor="t"/>
          <a:lstStyle/>
          <a:p>
            <a:pPr marL="0" indent="0">
              <a:lnSpc>
                <a:spcPts val="2427"/>
              </a:lnSpc>
              <a:buNone/>
            </a:pPr>
            <a:r>
              <a:rPr lang="en-US" sz="1941" dirty="0">
                <a:solidFill>
                  <a:srgbClr val="D4D4D1"/>
                </a:solidFill>
                <a:latin typeface="IBM Plex Sans" pitchFamily="34" charset="0"/>
                <a:ea typeface="IBM Plex Sans" pitchFamily="34" charset="-122"/>
                <a:cs typeface="IBM Plex Sans" pitchFamily="34" charset="-120"/>
              </a:rPr>
              <a:t>Influential Factors</a:t>
            </a:r>
            <a:endParaRPr lang="en-US" sz="1941" dirty="0"/>
          </a:p>
        </p:txBody>
      </p:sp>
      <p:sp>
        <p:nvSpPr>
          <p:cNvPr id="11" name="Text 8"/>
          <p:cNvSpPr/>
          <p:nvPr/>
        </p:nvSpPr>
        <p:spPr>
          <a:xfrm>
            <a:off x="4867751" y="2700695"/>
            <a:ext cx="3388757" cy="1262539"/>
          </a:xfrm>
          <a:prstGeom prst="rect">
            <a:avLst/>
          </a:prstGeom>
          <a:noFill/>
          <a:ln/>
        </p:spPr>
        <p:txBody>
          <a:bodyPr wrap="square" rtlCol="0" anchor="t"/>
          <a:lstStyle/>
          <a:p>
            <a:pPr marL="0" indent="0">
              <a:lnSpc>
                <a:spcPts val="2485"/>
              </a:lnSpc>
              <a:buNone/>
            </a:pPr>
            <a:r>
              <a:rPr lang="en-US" sz="1553" dirty="0">
                <a:solidFill>
                  <a:srgbClr val="D4D4D1"/>
                </a:solidFill>
                <a:latin typeface="Roboto" pitchFamily="34" charset="0"/>
                <a:ea typeface="Roboto" pitchFamily="34" charset="-122"/>
                <a:cs typeface="Roboto" pitchFamily="34" charset="-120"/>
              </a:rPr>
              <a:t>Uncover the most significant factors that influence customer conversions, such as demographics, browsing behavior, or campaign channels.</a:t>
            </a:r>
            <a:endParaRPr lang="en-US" sz="1553" dirty="0"/>
          </a:p>
        </p:txBody>
      </p:sp>
      <p:sp>
        <p:nvSpPr>
          <p:cNvPr id="12" name="Shape 9"/>
          <p:cNvSpPr/>
          <p:nvPr/>
        </p:nvSpPr>
        <p:spPr>
          <a:xfrm>
            <a:off x="690324" y="4357568"/>
            <a:ext cx="3783092" cy="2707005"/>
          </a:xfrm>
          <a:prstGeom prst="roundRect">
            <a:avLst>
              <a:gd name="adj" fmla="val 1093"/>
            </a:avLst>
          </a:prstGeom>
          <a:solidFill>
            <a:srgbClr val="484B51"/>
          </a:solidFill>
          <a:ln/>
        </p:spPr>
      </p:sp>
      <p:sp>
        <p:nvSpPr>
          <p:cNvPr id="13" name="Text 10"/>
          <p:cNvSpPr/>
          <p:nvPr/>
        </p:nvSpPr>
        <p:spPr>
          <a:xfrm>
            <a:off x="887492" y="4554736"/>
            <a:ext cx="2465427" cy="308134"/>
          </a:xfrm>
          <a:prstGeom prst="rect">
            <a:avLst/>
          </a:prstGeom>
          <a:noFill/>
          <a:ln/>
        </p:spPr>
        <p:txBody>
          <a:bodyPr wrap="none" rtlCol="0" anchor="t"/>
          <a:lstStyle/>
          <a:p>
            <a:pPr marL="0" indent="0">
              <a:lnSpc>
                <a:spcPts val="2427"/>
              </a:lnSpc>
              <a:buNone/>
            </a:pPr>
            <a:r>
              <a:rPr lang="en-US" sz="1941" dirty="0">
                <a:solidFill>
                  <a:srgbClr val="D4D4D1"/>
                </a:solidFill>
                <a:latin typeface="IBM Plex Sans" pitchFamily="34" charset="0"/>
                <a:ea typeface="IBM Plex Sans" pitchFamily="34" charset="-122"/>
                <a:cs typeface="IBM Plex Sans" pitchFamily="34" charset="-120"/>
              </a:rPr>
              <a:t>Conversion Trends</a:t>
            </a:r>
            <a:endParaRPr lang="en-US" sz="1941" dirty="0"/>
          </a:p>
        </p:txBody>
      </p:sp>
      <p:sp>
        <p:nvSpPr>
          <p:cNvPr id="14" name="Text 11"/>
          <p:cNvSpPr/>
          <p:nvPr/>
        </p:nvSpPr>
        <p:spPr>
          <a:xfrm>
            <a:off x="887492" y="4981099"/>
            <a:ext cx="3388757" cy="1262539"/>
          </a:xfrm>
          <a:prstGeom prst="rect">
            <a:avLst/>
          </a:prstGeom>
          <a:noFill/>
          <a:ln/>
        </p:spPr>
        <p:txBody>
          <a:bodyPr wrap="square" rtlCol="0" anchor="t"/>
          <a:lstStyle/>
          <a:p>
            <a:pPr marL="0" indent="0">
              <a:lnSpc>
                <a:spcPts val="2485"/>
              </a:lnSpc>
              <a:buNone/>
            </a:pPr>
            <a:r>
              <a:rPr lang="en-US" sz="1553" dirty="0">
                <a:solidFill>
                  <a:srgbClr val="D4D4D1"/>
                </a:solidFill>
                <a:latin typeface="Roboto" pitchFamily="34" charset="0"/>
                <a:ea typeface="Roboto" pitchFamily="34" charset="-122"/>
                <a:cs typeface="Roboto" pitchFamily="34" charset="-120"/>
              </a:rPr>
              <a:t>Analyze conversion patterns over time, allowing marketers to adapt strategies based on changing customer preferences and market dynamics.</a:t>
            </a:r>
            <a:endParaRPr lang="en-US" sz="1553" dirty="0"/>
          </a:p>
        </p:txBody>
      </p:sp>
      <p:sp>
        <p:nvSpPr>
          <p:cNvPr id="15" name="Shape 12"/>
          <p:cNvSpPr/>
          <p:nvPr/>
        </p:nvSpPr>
        <p:spPr>
          <a:xfrm>
            <a:off x="4670584" y="4357568"/>
            <a:ext cx="3783092" cy="2707005"/>
          </a:xfrm>
          <a:prstGeom prst="roundRect">
            <a:avLst>
              <a:gd name="adj" fmla="val 1093"/>
            </a:avLst>
          </a:prstGeom>
          <a:solidFill>
            <a:srgbClr val="484B51"/>
          </a:solidFill>
          <a:ln/>
        </p:spPr>
      </p:sp>
      <p:sp>
        <p:nvSpPr>
          <p:cNvPr id="16" name="Text 13"/>
          <p:cNvSpPr/>
          <p:nvPr/>
        </p:nvSpPr>
        <p:spPr>
          <a:xfrm>
            <a:off x="4867751" y="4554736"/>
            <a:ext cx="3388757" cy="616268"/>
          </a:xfrm>
          <a:prstGeom prst="rect">
            <a:avLst/>
          </a:prstGeom>
          <a:noFill/>
          <a:ln/>
        </p:spPr>
        <p:txBody>
          <a:bodyPr wrap="square" rtlCol="0" anchor="t"/>
          <a:lstStyle/>
          <a:p>
            <a:pPr marL="0" indent="0">
              <a:lnSpc>
                <a:spcPts val="2427"/>
              </a:lnSpc>
              <a:buNone/>
            </a:pPr>
            <a:r>
              <a:rPr lang="en-US" sz="1941" dirty="0">
                <a:solidFill>
                  <a:srgbClr val="D4D4D1"/>
                </a:solidFill>
                <a:latin typeface="IBM Plex Sans" pitchFamily="34" charset="0"/>
                <a:ea typeface="IBM Plex Sans" pitchFamily="34" charset="-122"/>
                <a:cs typeface="IBM Plex Sans" pitchFamily="34" charset="-120"/>
              </a:rPr>
              <a:t>Personalized Recommendations</a:t>
            </a:r>
            <a:endParaRPr lang="en-US" sz="1941" dirty="0"/>
          </a:p>
        </p:txBody>
      </p:sp>
      <p:sp>
        <p:nvSpPr>
          <p:cNvPr id="17" name="Text 14"/>
          <p:cNvSpPr/>
          <p:nvPr/>
        </p:nvSpPr>
        <p:spPr>
          <a:xfrm>
            <a:off x="4867751" y="5289233"/>
            <a:ext cx="3388757" cy="1578173"/>
          </a:xfrm>
          <a:prstGeom prst="rect">
            <a:avLst/>
          </a:prstGeom>
          <a:noFill/>
          <a:ln/>
        </p:spPr>
        <p:txBody>
          <a:bodyPr wrap="square" rtlCol="0" anchor="t"/>
          <a:lstStyle/>
          <a:p>
            <a:pPr marL="0" indent="0">
              <a:lnSpc>
                <a:spcPts val="2485"/>
              </a:lnSpc>
              <a:buNone/>
            </a:pPr>
            <a:r>
              <a:rPr lang="en-US" sz="1553" dirty="0">
                <a:solidFill>
                  <a:srgbClr val="D4D4D1"/>
                </a:solidFill>
                <a:latin typeface="Roboto" pitchFamily="34" charset="0"/>
                <a:ea typeface="Roboto" pitchFamily="34" charset="-122"/>
                <a:cs typeface="Roboto" pitchFamily="34" charset="-120"/>
              </a:rPr>
              <a:t>Provide personalized recommendations to customers based on their predicted conversion likelihood, enhancing the user experience.</a:t>
            </a:r>
            <a:endParaRPr lang="en-US" sz="1553" dirty="0"/>
          </a:p>
        </p:txBody>
      </p:sp>
      <p:pic>
        <p:nvPicPr>
          <p:cNvPr id="19" name="Picture 18">
            <a:extLst>
              <a:ext uri="{FF2B5EF4-FFF2-40B4-BE49-F238E27FC236}">
                <a16:creationId xmlns:a16="http://schemas.microsoft.com/office/drawing/2014/main" id="{09923278-36E1-B85B-A844-083F1053C39D}"/>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2844424" y="7714689"/>
            <a:ext cx="1785976" cy="46294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
        <p:nvSpPr>
          <p:cNvPr id="4" name="Text 2"/>
          <p:cNvSpPr/>
          <p:nvPr/>
        </p:nvSpPr>
        <p:spPr>
          <a:xfrm>
            <a:off x="793790" y="2177058"/>
            <a:ext cx="8738830" cy="708779"/>
          </a:xfrm>
          <a:prstGeom prst="rect">
            <a:avLst/>
          </a:prstGeom>
          <a:noFill/>
          <a:ln/>
        </p:spPr>
        <p:txBody>
          <a:bodyPr wrap="none" rtlCol="0" anchor="t"/>
          <a:lstStyle/>
          <a:p>
            <a:pPr marL="0" indent="0">
              <a:lnSpc>
                <a:spcPts val="5581"/>
              </a:lnSpc>
              <a:buNone/>
            </a:pPr>
            <a:r>
              <a:rPr lang="en-US" sz="4465" dirty="0">
                <a:solidFill>
                  <a:srgbClr val="F3F3F2"/>
                </a:solidFill>
                <a:latin typeface="IBM Plex Sans" pitchFamily="34" charset="0"/>
                <a:ea typeface="IBM Plex Sans" pitchFamily="34" charset="-122"/>
                <a:cs typeface="IBM Plex Sans" pitchFamily="34" charset="-120"/>
              </a:rPr>
              <a:t>Elevating Marketing Effectiveness</a:t>
            </a:r>
            <a:endParaRPr lang="en-US" sz="4465" dirty="0"/>
          </a:p>
        </p:txBody>
      </p:sp>
      <p:sp>
        <p:nvSpPr>
          <p:cNvPr id="5" name="Text 3"/>
          <p:cNvSpPr/>
          <p:nvPr/>
        </p:nvSpPr>
        <p:spPr>
          <a:xfrm>
            <a:off x="793790" y="3452813"/>
            <a:ext cx="3537109" cy="354330"/>
          </a:xfrm>
          <a:prstGeom prst="rect">
            <a:avLst/>
          </a:prstGeom>
          <a:noFill/>
          <a:ln/>
        </p:spPr>
        <p:txBody>
          <a:bodyPr wrap="none" rtlCol="0" anchor="t"/>
          <a:lstStyle/>
          <a:p>
            <a:pPr marL="0" indent="0">
              <a:lnSpc>
                <a:spcPts val="2791"/>
              </a:lnSpc>
              <a:buNone/>
            </a:pPr>
            <a:r>
              <a:rPr lang="en-US" sz="2233" dirty="0">
                <a:solidFill>
                  <a:srgbClr val="F3F3F2"/>
                </a:solidFill>
                <a:latin typeface="IBM Plex Sans" pitchFamily="34" charset="0"/>
                <a:ea typeface="IBM Plex Sans" pitchFamily="34" charset="-122"/>
                <a:cs typeface="IBM Plex Sans" pitchFamily="34" charset="-120"/>
              </a:rPr>
              <a:t>Optimize Budget Allocation</a:t>
            </a:r>
            <a:endParaRPr lang="en-US" sz="2233" dirty="0"/>
          </a:p>
        </p:txBody>
      </p:sp>
      <p:sp>
        <p:nvSpPr>
          <p:cNvPr id="6" name="Text 4"/>
          <p:cNvSpPr/>
          <p:nvPr/>
        </p:nvSpPr>
        <p:spPr>
          <a:xfrm>
            <a:off x="793790" y="4033957"/>
            <a:ext cx="3978116" cy="1814513"/>
          </a:xfrm>
          <a:prstGeom prst="rect">
            <a:avLst/>
          </a:prstGeom>
          <a:noFill/>
          <a:ln/>
        </p:spPr>
        <p:txBody>
          <a:bodyPr wrap="square" rtlCol="0" anchor="t"/>
          <a:lstStyle/>
          <a:p>
            <a:pPr marL="0" indent="0">
              <a:lnSpc>
                <a:spcPts val="2858"/>
              </a:lnSpc>
              <a:buNone/>
            </a:pPr>
            <a:r>
              <a:rPr lang="en-US" sz="1786" dirty="0">
                <a:solidFill>
                  <a:srgbClr val="D4D4D1"/>
                </a:solidFill>
                <a:latin typeface="Roboto" pitchFamily="34" charset="0"/>
                <a:ea typeface="Roboto" pitchFamily="34" charset="-122"/>
                <a:cs typeface="Roboto" pitchFamily="34" charset="-120"/>
              </a:rPr>
              <a:t>Direct your marketing budget towards the most promising customer segments and channels, leveraging conversion prediction insights to maximize impact.</a:t>
            </a:r>
            <a:endParaRPr lang="en-US" sz="1786" dirty="0"/>
          </a:p>
        </p:txBody>
      </p:sp>
      <p:sp>
        <p:nvSpPr>
          <p:cNvPr id="7" name="Text 5"/>
          <p:cNvSpPr/>
          <p:nvPr/>
        </p:nvSpPr>
        <p:spPr>
          <a:xfrm>
            <a:off x="5332928" y="3452813"/>
            <a:ext cx="3756422" cy="354330"/>
          </a:xfrm>
          <a:prstGeom prst="rect">
            <a:avLst/>
          </a:prstGeom>
          <a:noFill/>
          <a:ln/>
        </p:spPr>
        <p:txBody>
          <a:bodyPr wrap="none" rtlCol="0" anchor="t"/>
          <a:lstStyle/>
          <a:p>
            <a:pPr marL="0" indent="0">
              <a:lnSpc>
                <a:spcPts val="2791"/>
              </a:lnSpc>
              <a:buNone/>
            </a:pPr>
            <a:r>
              <a:rPr lang="en-US" sz="2233" dirty="0">
                <a:solidFill>
                  <a:srgbClr val="F3F3F2"/>
                </a:solidFill>
                <a:latin typeface="IBM Plex Sans" pitchFamily="34" charset="0"/>
                <a:ea typeface="IBM Plex Sans" pitchFamily="34" charset="-122"/>
                <a:cs typeface="IBM Plex Sans" pitchFamily="34" charset="-120"/>
              </a:rPr>
              <a:t>Enhance Campaign Targeting</a:t>
            </a:r>
            <a:endParaRPr lang="en-US" sz="2233" dirty="0"/>
          </a:p>
        </p:txBody>
      </p:sp>
      <p:sp>
        <p:nvSpPr>
          <p:cNvPr id="8" name="Text 6"/>
          <p:cNvSpPr/>
          <p:nvPr/>
        </p:nvSpPr>
        <p:spPr>
          <a:xfrm>
            <a:off x="5332928" y="4033957"/>
            <a:ext cx="3978116" cy="1814513"/>
          </a:xfrm>
          <a:prstGeom prst="rect">
            <a:avLst/>
          </a:prstGeom>
          <a:noFill/>
          <a:ln/>
        </p:spPr>
        <p:txBody>
          <a:bodyPr wrap="square" rtlCol="0" anchor="t"/>
          <a:lstStyle/>
          <a:p>
            <a:pPr marL="0" indent="0">
              <a:lnSpc>
                <a:spcPts val="2858"/>
              </a:lnSpc>
              <a:buNone/>
            </a:pPr>
            <a:r>
              <a:rPr lang="en-US" sz="1786" dirty="0">
                <a:solidFill>
                  <a:srgbClr val="D4D4D1"/>
                </a:solidFill>
                <a:latin typeface="Roboto" pitchFamily="34" charset="0"/>
                <a:ea typeface="Roboto" pitchFamily="34" charset="-122"/>
                <a:cs typeface="Roboto" pitchFamily="34" charset="-120"/>
              </a:rPr>
              <a:t>Tailor your content, messaging, and offers to specific customer segments with high predicted conversion rates, ensuring your campaigns resonate and drive results.</a:t>
            </a:r>
            <a:endParaRPr lang="en-US" sz="1786" dirty="0"/>
          </a:p>
        </p:txBody>
      </p:sp>
      <p:sp>
        <p:nvSpPr>
          <p:cNvPr id="9" name="Text 7"/>
          <p:cNvSpPr/>
          <p:nvPr/>
        </p:nvSpPr>
        <p:spPr>
          <a:xfrm>
            <a:off x="9872067" y="3452813"/>
            <a:ext cx="3525203" cy="354330"/>
          </a:xfrm>
          <a:prstGeom prst="rect">
            <a:avLst/>
          </a:prstGeom>
          <a:noFill/>
          <a:ln/>
        </p:spPr>
        <p:txBody>
          <a:bodyPr wrap="none" rtlCol="0" anchor="t"/>
          <a:lstStyle/>
          <a:p>
            <a:pPr marL="0" indent="0">
              <a:lnSpc>
                <a:spcPts val="2791"/>
              </a:lnSpc>
              <a:buNone/>
            </a:pPr>
            <a:r>
              <a:rPr lang="en-US" sz="2233" dirty="0">
                <a:solidFill>
                  <a:srgbClr val="F3F3F2"/>
                </a:solidFill>
                <a:latin typeface="IBM Plex Sans" pitchFamily="34" charset="0"/>
                <a:ea typeface="IBM Plex Sans" pitchFamily="34" charset="-122"/>
                <a:cs typeface="IBM Plex Sans" pitchFamily="34" charset="-120"/>
              </a:rPr>
              <a:t>Implement Personalization</a:t>
            </a:r>
            <a:endParaRPr lang="en-US" sz="2233" dirty="0"/>
          </a:p>
        </p:txBody>
      </p:sp>
      <p:sp>
        <p:nvSpPr>
          <p:cNvPr id="10" name="Text 8"/>
          <p:cNvSpPr/>
          <p:nvPr/>
        </p:nvSpPr>
        <p:spPr>
          <a:xfrm>
            <a:off x="9872067" y="4033957"/>
            <a:ext cx="3978116" cy="1814513"/>
          </a:xfrm>
          <a:prstGeom prst="rect">
            <a:avLst/>
          </a:prstGeom>
          <a:noFill/>
          <a:ln/>
        </p:spPr>
        <p:txBody>
          <a:bodyPr wrap="square" rtlCol="0" anchor="t"/>
          <a:lstStyle/>
          <a:p>
            <a:pPr marL="0" indent="0">
              <a:lnSpc>
                <a:spcPts val="2858"/>
              </a:lnSpc>
              <a:buNone/>
            </a:pPr>
            <a:r>
              <a:rPr lang="en-US" sz="1786" dirty="0">
                <a:solidFill>
                  <a:srgbClr val="D4D4D1"/>
                </a:solidFill>
                <a:latin typeface="Roboto" pitchFamily="34" charset="0"/>
                <a:ea typeface="Roboto" pitchFamily="34" charset="-122"/>
                <a:cs typeface="Roboto" pitchFamily="34" charset="-120"/>
              </a:rPr>
              <a:t>Leverage personalized marketing strategies, such as customized recommendations and targeted promotions, to foster deeper customer engagement and boost conversions.</a:t>
            </a:r>
            <a:endParaRPr lang="en-US" sz="1786" dirty="0"/>
          </a:p>
        </p:txBody>
      </p:sp>
      <p:pic>
        <p:nvPicPr>
          <p:cNvPr id="12" name="Picture 11">
            <a:extLst>
              <a:ext uri="{FF2B5EF4-FFF2-40B4-BE49-F238E27FC236}">
                <a16:creationId xmlns:a16="http://schemas.microsoft.com/office/drawing/2014/main" id="{27967148-A4A6-40B0-C707-984F95ED7F0C}"/>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2844424" y="7766651"/>
            <a:ext cx="1785976" cy="46294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00789" y="1560314"/>
            <a:ext cx="7604165" cy="536496"/>
          </a:xfrm>
          <a:prstGeom prst="rect">
            <a:avLst/>
          </a:prstGeom>
          <a:noFill/>
          <a:ln/>
        </p:spPr>
        <p:txBody>
          <a:bodyPr wrap="none" rtlCol="0" anchor="t"/>
          <a:lstStyle/>
          <a:p>
            <a:pPr marL="0" indent="0">
              <a:lnSpc>
                <a:spcPts val="4224"/>
              </a:lnSpc>
              <a:buNone/>
            </a:pPr>
            <a:r>
              <a:rPr lang="en-US" sz="3379" dirty="0">
                <a:solidFill>
                  <a:srgbClr val="F3F3F2"/>
                </a:solidFill>
                <a:latin typeface="IBM Plex Sans" pitchFamily="34" charset="0"/>
                <a:ea typeface="IBM Plex Sans" pitchFamily="34" charset="-122"/>
                <a:cs typeface="IBM Plex Sans" pitchFamily="34" charset="-120"/>
              </a:rPr>
              <a:t>Addressing Challenges and Limitations</a:t>
            </a:r>
            <a:endParaRPr lang="en-US" sz="3379" dirty="0"/>
          </a:p>
        </p:txBody>
      </p:sp>
      <p:sp>
        <p:nvSpPr>
          <p:cNvPr id="6" name="Shape 3"/>
          <p:cNvSpPr/>
          <p:nvPr/>
        </p:nvSpPr>
        <p:spPr>
          <a:xfrm>
            <a:off x="600789" y="2547342"/>
            <a:ext cx="386239" cy="386239"/>
          </a:xfrm>
          <a:prstGeom prst="roundRect">
            <a:avLst>
              <a:gd name="adj" fmla="val 6667"/>
            </a:avLst>
          </a:prstGeom>
          <a:solidFill>
            <a:srgbClr val="484B51"/>
          </a:solidFill>
          <a:ln/>
        </p:spPr>
      </p:sp>
      <p:sp>
        <p:nvSpPr>
          <p:cNvPr id="7" name="Text 4"/>
          <p:cNvSpPr/>
          <p:nvPr/>
        </p:nvSpPr>
        <p:spPr>
          <a:xfrm>
            <a:off x="716637" y="2611636"/>
            <a:ext cx="154543" cy="257532"/>
          </a:xfrm>
          <a:prstGeom prst="rect">
            <a:avLst/>
          </a:prstGeom>
          <a:noFill/>
          <a:ln/>
        </p:spPr>
        <p:txBody>
          <a:bodyPr wrap="none" rtlCol="0" anchor="t"/>
          <a:lstStyle/>
          <a:p>
            <a:pPr marL="0" indent="0" algn="ctr">
              <a:lnSpc>
                <a:spcPts val="2028"/>
              </a:lnSpc>
              <a:buNone/>
            </a:pPr>
            <a:r>
              <a:rPr lang="en-US" sz="2028" dirty="0">
                <a:solidFill>
                  <a:srgbClr val="D4D4D1"/>
                </a:solidFill>
                <a:latin typeface="IBM Plex Sans" pitchFamily="34" charset="0"/>
                <a:ea typeface="IBM Plex Sans" pitchFamily="34" charset="-122"/>
                <a:cs typeface="IBM Plex Sans" pitchFamily="34" charset="-120"/>
              </a:rPr>
              <a:t>1</a:t>
            </a:r>
            <a:endParaRPr lang="en-US" sz="2028" dirty="0"/>
          </a:p>
        </p:txBody>
      </p:sp>
      <p:sp>
        <p:nvSpPr>
          <p:cNvPr id="8" name="Text 5"/>
          <p:cNvSpPr/>
          <p:nvPr/>
        </p:nvSpPr>
        <p:spPr>
          <a:xfrm>
            <a:off x="1158597" y="2547342"/>
            <a:ext cx="3327678" cy="536258"/>
          </a:xfrm>
          <a:prstGeom prst="rect">
            <a:avLst/>
          </a:prstGeom>
          <a:noFill/>
          <a:ln/>
        </p:spPr>
        <p:txBody>
          <a:bodyPr wrap="square" rtlCol="0" anchor="t"/>
          <a:lstStyle/>
          <a:p>
            <a:pPr marL="0" indent="0">
              <a:lnSpc>
                <a:spcPts val="2112"/>
              </a:lnSpc>
              <a:buNone/>
            </a:pPr>
            <a:r>
              <a:rPr lang="en-US" sz="1690" dirty="0">
                <a:solidFill>
                  <a:srgbClr val="D4D4D1"/>
                </a:solidFill>
                <a:latin typeface="IBM Plex Sans" pitchFamily="34" charset="0"/>
                <a:ea typeface="IBM Plex Sans" pitchFamily="34" charset="-122"/>
                <a:cs typeface="IBM Plex Sans" pitchFamily="34" charset="-120"/>
              </a:rPr>
              <a:t>Ensure Data Quality and Availability</a:t>
            </a:r>
            <a:endParaRPr lang="en-US" sz="1690" dirty="0"/>
          </a:p>
        </p:txBody>
      </p:sp>
      <p:sp>
        <p:nvSpPr>
          <p:cNvPr id="9" name="Text 6"/>
          <p:cNvSpPr/>
          <p:nvPr/>
        </p:nvSpPr>
        <p:spPr>
          <a:xfrm>
            <a:off x="1158597" y="3186589"/>
            <a:ext cx="3327678" cy="1922740"/>
          </a:xfrm>
          <a:prstGeom prst="rect">
            <a:avLst/>
          </a:prstGeom>
          <a:noFill/>
          <a:ln/>
        </p:spPr>
        <p:txBody>
          <a:bodyPr wrap="square" rtlCol="0" anchor="t"/>
          <a:lstStyle/>
          <a:p>
            <a:pPr marL="0" indent="0">
              <a:lnSpc>
                <a:spcPts val="2163"/>
              </a:lnSpc>
              <a:buNone/>
            </a:pPr>
            <a:r>
              <a:rPr lang="en-US" sz="1352" dirty="0">
                <a:solidFill>
                  <a:srgbClr val="D4D4D1"/>
                </a:solidFill>
                <a:latin typeface="Roboto" pitchFamily="34" charset="0"/>
                <a:ea typeface="Roboto" pitchFamily="34" charset="-122"/>
                <a:cs typeface="Roboto" pitchFamily="34" charset="-120"/>
              </a:rPr>
              <a:t>Thorough data collection and validation processes are crucial to building a robust conversion prediction model. Carefully address any gaps, biases, or inconsistencies in the customer data to ensure the model's insights are grounded in reliable information.</a:t>
            </a:r>
            <a:endParaRPr lang="en-US" sz="1352" dirty="0"/>
          </a:p>
        </p:txBody>
      </p:sp>
      <p:sp>
        <p:nvSpPr>
          <p:cNvPr id="10" name="Shape 7"/>
          <p:cNvSpPr/>
          <p:nvPr/>
        </p:nvSpPr>
        <p:spPr>
          <a:xfrm>
            <a:off x="4657844" y="2547342"/>
            <a:ext cx="386239" cy="386239"/>
          </a:xfrm>
          <a:prstGeom prst="roundRect">
            <a:avLst>
              <a:gd name="adj" fmla="val 6667"/>
            </a:avLst>
          </a:prstGeom>
          <a:solidFill>
            <a:srgbClr val="484B51"/>
          </a:solidFill>
          <a:ln/>
        </p:spPr>
      </p:sp>
      <p:sp>
        <p:nvSpPr>
          <p:cNvPr id="11" name="Text 8"/>
          <p:cNvSpPr/>
          <p:nvPr/>
        </p:nvSpPr>
        <p:spPr>
          <a:xfrm>
            <a:off x="4773692" y="2611636"/>
            <a:ext cx="154543" cy="257532"/>
          </a:xfrm>
          <a:prstGeom prst="rect">
            <a:avLst/>
          </a:prstGeom>
          <a:noFill/>
          <a:ln/>
        </p:spPr>
        <p:txBody>
          <a:bodyPr wrap="none" rtlCol="0" anchor="t"/>
          <a:lstStyle/>
          <a:p>
            <a:pPr marL="0" indent="0" algn="ctr">
              <a:lnSpc>
                <a:spcPts val="2028"/>
              </a:lnSpc>
              <a:buNone/>
            </a:pPr>
            <a:r>
              <a:rPr lang="en-US" sz="2028" dirty="0">
                <a:solidFill>
                  <a:srgbClr val="D4D4D1"/>
                </a:solidFill>
                <a:latin typeface="IBM Plex Sans" pitchFamily="34" charset="0"/>
                <a:ea typeface="IBM Plex Sans" pitchFamily="34" charset="-122"/>
                <a:cs typeface="IBM Plex Sans" pitchFamily="34" charset="-120"/>
              </a:rPr>
              <a:t>2</a:t>
            </a:r>
            <a:endParaRPr lang="en-US" sz="2028" dirty="0"/>
          </a:p>
        </p:txBody>
      </p:sp>
      <p:sp>
        <p:nvSpPr>
          <p:cNvPr id="12" name="Text 9"/>
          <p:cNvSpPr/>
          <p:nvPr/>
        </p:nvSpPr>
        <p:spPr>
          <a:xfrm>
            <a:off x="5215652" y="2547342"/>
            <a:ext cx="3327678" cy="536258"/>
          </a:xfrm>
          <a:prstGeom prst="rect">
            <a:avLst/>
          </a:prstGeom>
          <a:noFill/>
          <a:ln/>
        </p:spPr>
        <p:txBody>
          <a:bodyPr wrap="square" rtlCol="0" anchor="t"/>
          <a:lstStyle/>
          <a:p>
            <a:pPr marL="0" indent="0">
              <a:lnSpc>
                <a:spcPts val="2112"/>
              </a:lnSpc>
              <a:buNone/>
            </a:pPr>
            <a:r>
              <a:rPr lang="en-US" sz="1690" dirty="0">
                <a:solidFill>
                  <a:srgbClr val="D4D4D1"/>
                </a:solidFill>
                <a:latin typeface="IBM Plex Sans" pitchFamily="34" charset="0"/>
                <a:ea typeface="IBM Plex Sans" pitchFamily="34" charset="-122"/>
                <a:cs typeface="IBM Plex Sans" pitchFamily="34" charset="-120"/>
              </a:rPr>
              <a:t>Balance Model Complexity and Interpretability</a:t>
            </a:r>
            <a:endParaRPr lang="en-US" sz="1690" dirty="0"/>
          </a:p>
        </p:txBody>
      </p:sp>
      <p:sp>
        <p:nvSpPr>
          <p:cNvPr id="13" name="Text 10"/>
          <p:cNvSpPr/>
          <p:nvPr/>
        </p:nvSpPr>
        <p:spPr>
          <a:xfrm>
            <a:off x="5215652" y="3186589"/>
            <a:ext cx="3327678" cy="1922740"/>
          </a:xfrm>
          <a:prstGeom prst="rect">
            <a:avLst/>
          </a:prstGeom>
          <a:noFill/>
          <a:ln/>
        </p:spPr>
        <p:txBody>
          <a:bodyPr wrap="square" rtlCol="0" anchor="t"/>
          <a:lstStyle/>
          <a:p>
            <a:pPr marL="0" indent="0">
              <a:lnSpc>
                <a:spcPts val="2163"/>
              </a:lnSpc>
              <a:buNone/>
            </a:pPr>
            <a:r>
              <a:rPr lang="en-US" sz="1352" dirty="0">
                <a:solidFill>
                  <a:srgbClr val="D4D4D1"/>
                </a:solidFill>
                <a:latin typeface="Roboto" pitchFamily="34" charset="0"/>
                <a:ea typeface="Roboto" pitchFamily="34" charset="-122"/>
                <a:cs typeface="Roboto" pitchFamily="34" charset="-120"/>
              </a:rPr>
              <a:t>Explore more advanced modeling techniques, but also maintain a focus on model interpretability. This will allow you to not only maximize predictive accuracy, but also provide clear, actionable insights that can be easily implemented by the marketing team.</a:t>
            </a:r>
            <a:endParaRPr lang="en-US" sz="1352" dirty="0"/>
          </a:p>
        </p:txBody>
      </p:sp>
      <p:sp>
        <p:nvSpPr>
          <p:cNvPr id="14" name="Shape 11"/>
          <p:cNvSpPr/>
          <p:nvPr/>
        </p:nvSpPr>
        <p:spPr>
          <a:xfrm>
            <a:off x="600789" y="5474018"/>
            <a:ext cx="386239" cy="386239"/>
          </a:xfrm>
          <a:prstGeom prst="roundRect">
            <a:avLst>
              <a:gd name="adj" fmla="val 6667"/>
            </a:avLst>
          </a:prstGeom>
          <a:solidFill>
            <a:srgbClr val="484B51"/>
          </a:solidFill>
          <a:ln/>
        </p:spPr>
      </p:sp>
      <p:sp>
        <p:nvSpPr>
          <p:cNvPr id="15" name="Text 12"/>
          <p:cNvSpPr/>
          <p:nvPr/>
        </p:nvSpPr>
        <p:spPr>
          <a:xfrm>
            <a:off x="716637" y="5538311"/>
            <a:ext cx="154543" cy="257532"/>
          </a:xfrm>
          <a:prstGeom prst="rect">
            <a:avLst/>
          </a:prstGeom>
          <a:noFill/>
          <a:ln/>
        </p:spPr>
        <p:txBody>
          <a:bodyPr wrap="none" rtlCol="0" anchor="t"/>
          <a:lstStyle/>
          <a:p>
            <a:pPr marL="0" indent="0" algn="ctr">
              <a:lnSpc>
                <a:spcPts val="2028"/>
              </a:lnSpc>
              <a:buNone/>
            </a:pPr>
            <a:r>
              <a:rPr lang="en-US" sz="2028" dirty="0">
                <a:solidFill>
                  <a:srgbClr val="D4D4D1"/>
                </a:solidFill>
                <a:latin typeface="IBM Plex Sans" pitchFamily="34" charset="0"/>
                <a:ea typeface="IBM Plex Sans" pitchFamily="34" charset="-122"/>
                <a:cs typeface="IBM Plex Sans" pitchFamily="34" charset="-120"/>
              </a:rPr>
              <a:t>3</a:t>
            </a:r>
            <a:endParaRPr lang="en-US" sz="2028" dirty="0"/>
          </a:p>
        </p:txBody>
      </p:sp>
      <p:sp>
        <p:nvSpPr>
          <p:cNvPr id="16" name="Text 13"/>
          <p:cNvSpPr/>
          <p:nvPr/>
        </p:nvSpPr>
        <p:spPr>
          <a:xfrm>
            <a:off x="1158597" y="5474018"/>
            <a:ext cx="3639026" cy="268129"/>
          </a:xfrm>
          <a:prstGeom prst="rect">
            <a:avLst/>
          </a:prstGeom>
          <a:noFill/>
          <a:ln/>
        </p:spPr>
        <p:txBody>
          <a:bodyPr wrap="none" rtlCol="0" anchor="t"/>
          <a:lstStyle/>
          <a:p>
            <a:pPr marL="0" indent="0">
              <a:lnSpc>
                <a:spcPts val="2112"/>
              </a:lnSpc>
              <a:buNone/>
            </a:pPr>
            <a:r>
              <a:rPr lang="en-US" sz="1690" dirty="0">
                <a:solidFill>
                  <a:srgbClr val="D4D4D1"/>
                </a:solidFill>
                <a:latin typeface="IBM Plex Sans" pitchFamily="34" charset="0"/>
                <a:ea typeface="IBM Plex Sans" pitchFamily="34" charset="-122"/>
                <a:cs typeface="IBM Plex Sans" pitchFamily="34" charset="-120"/>
              </a:rPr>
              <a:t>Adapt to Evolving Customer Behavior</a:t>
            </a:r>
            <a:endParaRPr lang="en-US" sz="1690" dirty="0"/>
          </a:p>
        </p:txBody>
      </p:sp>
      <p:sp>
        <p:nvSpPr>
          <p:cNvPr id="17" name="Text 14"/>
          <p:cNvSpPr/>
          <p:nvPr/>
        </p:nvSpPr>
        <p:spPr>
          <a:xfrm>
            <a:off x="1158597" y="5845135"/>
            <a:ext cx="7384613" cy="824032"/>
          </a:xfrm>
          <a:prstGeom prst="rect">
            <a:avLst/>
          </a:prstGeom>
          <a:noFill/>
          <a:ln/>
        </p:spPr>
        <p:txBody>
          <a:bodyPr wrap="square" rtlCol="0" anchor="t"/>
          <a:lstStyle/>
          <a:p>
            <a:pPr marL="0" indent="0">
              <a:lnSpc>
                <a:spcPts val="2163"/>
              </a:lnSpc>
              <a:buNone/>
            </a:pPr>
            <a:r>
              <a:rPr lang="en-US" sz="1352" dirty="0">
                <a:solidFill>
                  <a:srgbClr val="D4D4D1"/>
                </a:solidFill>
                <a:latin typeface="Roboto" pitchFamily="34" charset="0"/>
                <a:ea typeface="Roboto" pitchFamily="34" charset="-122"/>
                <a:cs typeface="Roboto" pitchFamily="34" charset="-120"/>
              </a:rPr>
              <a:t>Continuously monitor changes in customer preferences and market conditions, and refine the model accordingly. Establish a systematic process for retraining and updating the conversion prediction model to ensure it remains relevant and effective over time.</a:t>
            </a:r>
            <a:endParaRPr lang="en-US" sz="1352" dirty="0"/>
          </a:p>
        </p:txBody>
      </p:sp>
      <p:pic>
        <p:nvPicPr>
          <p:cNvPr id="19" name="Picture 18">
            <a:extLst>
              <a:ext uri="{FF2B5EF4-FFF2-40B4-BE49-F238E27FC236}">
                <a16:creationId xmlns:a16="http://schemas.microsoft.com/office/drawing/2014/main" id="{585BA91E-550E-F9B5-3A24-9C29F3E4E89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2844424" y="7676896"/>
            <a:ext cx="1785976" cy="46294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2840D84-40D4-4090-F691-14DDB40417D2}"/>
              </a:ext>
            </a:extLst>
          </p:cNvPr>
          <p:cNvGrpSpPr/>
          <p:nvPr/>
        </p:nvGrpSpPr>
        <p:grpSpPr>
          <a:xfrm>
            <a:off x="0" y="0"/>
            <a:ext cx="14630400" cy="8229600"/>
            <a:chOff x="0" y="0"/>
            <a:chExt cx="14630400" cy="822960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47805" y="1535668"/>
              <a:ext cx="7621191" cy="2814637"/>
            </a:xfrm>
            <a:prstGeom prst="rect">
              <a:avLst/>
            </a:prstGeom>
            <a:noFill/>
            <a:ln/>
          </p:spPr>
          <p:txBody>
            <a:bodyPr wrap="square" rtlCol="0" anchor="t"/>
            <a:lstStyle/>
            <a:p>
              <a:pPr marL="0" indent="0">
                <a:lnSpc>
                  <a:spcPts val="7388"/>
                </a:lnSpc>
                <a:buNone/>
              </a:pPr>
              <a:r>
                <a:rPr lang="en-US" sz="5910" dirty="0">
                  <a:solidFill>
                    <a:srgbClr val="F3F3F2"/>
                  </a:solidFill>
                  <a:latin typeface="IBM Plex Sans" pitchFamily="34" charset="0"/>
                  <a:ea typeface="IBM Plex Sans" pitchFamily="34" charset="-122"/>
                  <a:cs typeface="IBM Plex Sans" pitchFamily="34" charset="-120"/>
                </a:rPr>
                <a:t>Introduction to Digital Marketing Campaign Conversion Prediction</a:t>
              </a:r>
              <a:endParaRPr lang="en-US" sz="5910" dirty="0"/>
            </a:p>
          </p:txBody>
        </p:sp>
        <p:sp>
          <p:nvSpPr>
            <p:cNvPr id="6" name="Text 3"/>
            <p:cNvSpPr/>
            <p:nvPr/>
          </p:nvSpPr>
          <p:spPr>
            <a:xfrm>
              <a:off x="6247805" y="4676537"/>
              <a:ext cx="7621191" cy="1392079"/>
            </a:xfrm>
            <a:prstGeom prst="rect">
              <a:avLst/>
            </a:prstGeom>
            <a:noFill/>
            <a:ln/>
          </p:spPr>
          <p:txBody>
            <a:bodyPr wrap="square" rtlCol="0" anchor="t"/>
            <a:lstStyle/>
            <a:p>
              <a:pPr marL="0" indent="0">
                <a:lnSpc>
                  <a:spcPts val="2741"/>
                </a:lnSpc>
                <a:buNone/>
              </a:pPr>
              <a:r>
                <a:rPr lang="en-US" sz="1713" dirty="0">
                  <a:solidFill>
                    <a:srgbClr val="D4D4D1"/>
                  </a:solidFill>
                  <a:latin typeface="Roboto" pitchFamily="34" charset="0"/>
                  <a:ea typeface="Roboto" pitchFamily="34" charset="-122"/>
                  <a:cs typeface="Roboto" pitchFamily="34" charset="-120"/>
                </a:rPr>
                <a:t> This project aims to enhance the effectiveness of digital marketing campaigns by accurately predicting customer conversions. By leveraging machine learning, the goal is to identify potential converters and optimize marketing strategies for improved campaign performance.</a:t>
              </a:r>
              <a:endParaRPr lang="en-US" sz="1713" dirty="0"/>
            </a:p>
          </p:txBody>
        </p:sp>
        <p:sp>
          <p:nvSpPr>
            <p:cNvPr id="9" name="Text 5"/>
            <p:cNvSpPr/>
            <p:nvPr/>
          </p:nvSpPr>
          <p:spPr>
            <a:xfrm>
              <a:off x="5624236" y="7211830"/>
              <a:ext cx="1923812" cy="380643"/>
            </a:xfrm>
            <a:prstGeom prst="rect">
              <a:avLst/>
            </a:prstGeom>
            <a:noFill/>
            <a:ln/>
          </p:spPr>
          <p:txBody>
            <a:bodyPr wrap="none" rtlCol="0" anchor="t"/>
            <a:lstStyle/>
            <a:p>
              <a:pPr marL="0" indent="0" algn="l">
                <a:lnSpc>
                  <a:spcPts val="2998"/>
                </a:lnSpc>
                <a:buNone/>
              </a:pPr>
              <a:endParaRPr lang="en-US" sz="2141" dirty="0"/>
            </a:p>
          </p:txBody>
        </p:sp>
      </p:grpSp>
      <p:pic>
        <p:nvPicPr>
          <p:cNvPr id="16" name="Picture 15">
            <a:extLst>
              <a:ext uri="{FF2B5EF4-FFF2-40B4-BE49-F238E27FC236}">
                <a16:creationId xmlns:a16="http://schemas.microsoft.com/office/drawing/2014/main" id="{9C607415-5DC8-AD9C-7564-04A9FEA4D79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5529224" y="7697850"/>
            <a:ext cx="1785976" cy="462949"/>
          </a:xfrm>
          <a:prstGeom prst="rect">
            <a:avLst/>
          </a:prstGeom>
        </p:spPr>
      </p:pic>
      <p:sp>
        <p:nvSpPr>
          <p:cNvPr id="18" name="TextBox 17">
            <a:extLst>
              <a:ext uri="{FF2B5EF4-FFF2-40B4-BE49-F238E27FC236}">
                <a16:creationId xmlns:a16="http://schemas.microsoft.com/office/drawing/2014/main" id="{303B8EBA-F30F-7108-8CAD-53027DBE302A}"/>
              </a:ext>
            </a:extLst>
          </p:cNvPr>
          <p:cNvSpPr txBox="1"/>
          <p:nvPr/>
        </p:nvSpPr>
        <p:spPr>
          <a:xfrm>
            <a:off x="5480960" y="7281460"/>
            <a:ext cx="1923812" cy="441083"/>
          </a:xfrm>
          <a:prstGeom prst="rect">
            <a:avLst/>
          </a:prstGeom>
          <a:noFill/>
        </p:spPr>
        <p:txBody>
          <a:bodyPr wrap="square">
            <a:spAutoFit/>
          </a:bodyPr>
          <a:lstStyle/>
          <a:p>
            <a:pPr marL="0" indent="0" algn="l">
              <a:lnSpc>
                <a:spcPts val="2998"/>
              </a:lnSpc>
              <a:buNone/>
            </a:pPr>
            <a:r>
              <a:rPr lang="en-US" sz="1800" b="1" dirty="0">
                <a:solidFill>
                  <a:srgbClr val="D4D4D1"/>
                </a:solidFill>
                <a:latin typeface="Roboto" pitchFamily="34" charset="0"/>
                <a:ea typeface="Roboto" pitchFamily="34" charset="-122"/>
                <a:cs typeface="Roboto" pitchFamily="34" charset="-120"/>
              </a:rPr>
              <a:t>by Afnan Shaikh</a:t>
            </a:r>
            <a:endParaRPr lang="en-US"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60889" y="1293733"/>
            <a:ext cx="7297698" cy="602218"/>
          </a:xfrm>
          <a:prstGeom prst="rect">
            <a:avLst/>
          </a:prstGeom>
          <a:noFill/>
          <a:ln/>
        </p:spPr>
        <p:txBody>
          <a:bodyPr wrap="none" rtlCol="0" anchor="t"/>
          <a:lstStyle/>
          <a:p>
            <a:pPr marL="0" indent="0">
              <a:lnSpc>
                <a:spcPts val="4743"/>
              </a:lnSpc>
              <a:buNone/>
            </a:pPr>
            <a:r>
              <a:rPr lang="en-US" sz="3794" dirty="0">
                <a:solidFill>
                  <a:srgbClr val="F3F3F2"/>
                </a:solidFill>
                <a:latin typeface="IBM Plex Sans" pitchFamily="34" charset="0"/>
                <a:ea typeface="IBM Plex Sans" pitchFamily="34" charset="-122"/>
                <a:cs typeface="IBM Plex Sans" pitchFamily="34" charset="-120"/>
              </a:rPr>
              <a:t>Conclusion and Future Directions</a:t>
            </a:r>
            <a:endParaRPr lang="en-US" sz="3794" dirty="0"/>
          </a:p>
        </p:txBody>
      </p:sp>
      <p:sp>
        <p:nvSpPr>
          <p:cNvPr id="6" name="Text 3"/>
          <p:cNvSpPr/>
          <p:nvPr/>
        </p:nvSpPr>
        <p:spPr>
          <a:xfrm>
            <a:off x="6160889" y="2185035"/>
            <a:ext cx="7795022" cy="1233487"/>
          </a:xfrm>
          <a:prstGeom prst="rect">
            <a:avLst/>
          </a:prstGeom>
          <a:noFill/>
          <a:ln/>
        </p:spPr>
        <p:txBody>
          <a:bodyPr wrap="square" rtlCol="0" anchor="t"/>
          <a:lstStyle/>
          <a:p>
            <a:pPr marL="0" indent="0">
              <a:lnSpc>
                <a:spcPts val="2428"/>
              </a:lnSpc>
              <a:buNone/>
            </a:pPr>
            <a:r>
              <a:rPr lang="en-US" sz="1518" dirty="0">
                <a:solidFill>
                  <a:srgbClr val="D4D4D1"/>
                </a:solidFill>
                <a:latin typeface="Roboto" pitchFamily="34" charset="0"/>
                <a:ea typeface="Roboto" pitchFamily="34" charset="-122"/>
                <a:cs typeface="Roboto" pitchFamily="34" charset="-120"/>
              </a:rPr>
              <a:t>This project has successfully demonstrated the power and potential of machine learning in enhancing marketing strategies and improving campaign performance. By leveraging predictive modeling techniques, marketers can now make more informed, data-driven decisions to optimize their efforts and drive greater success.</a:t>
            </a:r>
            <a:endParaRPr lang="en-US" sz="1518" dirty="0"/>
          </a:p>
        </p:txBody>
      </p:sp>
      <p:sp>
        <p:nvSpPr>
          <p:cNvPr id="7" name="Text 4"/>
          <p:cNvSpPr/>
          <p:nvPr/>
        </p:nvSpPr>
        <p:spPr>
          <a:xfrm>
            <a:off x="6160889" y="3635335"/>
            <a:ext cx="7795022" cy="1541859"/>
          </a:xfrm>
          <a:prstGeom prst="rect">
            <a:avLst/>
          </a:prstGeom>
          <a:noFill/>
          <a:ln/>
        </p:spPr>
        <p:txBody>
          <a:bodyPr wrap="square" rtlCol="0" anchor="t"/>
          <a:lstStyle/>
          <a:p>
            <a:pPr marL="0" indent="0">
              <a:lnSpc>
                <a:spcPts val="2428"/>
              </a:lnSpc>
              <a:buNone/>
            </a:pPr>
            <a:r>
              <a:rPr lang="en-US" sz="1518" dirty="0">
                <a:solidFill>
                  <a:srgbClr val="D4D4D1"/>
                </a:solidFill>
                <a:latin typeface="Roboto" pitchFamily="34" charset="0"/>
                <a:ea typeface="Roboto" pitchFamily="34" charset="-122"/>
                <a:cs typeface="Roboto" pitchFamily="34" charset="-120"/>
              </a:rPr>
              <a:t>To further expand the model's predictive capabilities, we recommend incorporating additional data sources such as social media interactions and real-time market trends. This will enable the model to better adapt to the evolving customer behavior and market dynamics, ensuring that the insights provided remain highly relevant and actionable over time.</a:t>
            </a:r>
            <a:endParaRPr lang="en-US" sz="1518" dirty="0"/>
          </a:p>
        </p:txBody>
      </p:sp>
      <p:sp>
        <p:nvSpPr>
          <p:cNvPr id="8" name="Text 5"/>
          <p:cNvSpPr/>
          <p:nvPr/>
        </p:nvSpPr>
        <p:spPr>
          <a:xfrm>
            <a:off x="6160889" y="5394008"/>
            <a:ext cx="7795022" cy="1541859"/>
          </a:xfrm>
          <a:prstGeom prst="rect">
            <a:avLst/>
          </a:prstGeom>
          <a:noFill/>
          <a:ln/>
        </p:spPr>
        <p:txBody>
          <a:bodyPr wrap="square" rtlCol="0" anchor="t"/>
          <a:lstStyle/>
          <a:p>
            <a:pPr marL="0" indent="0">
              <a:lnSpc>
                <a:spcPts val="2428"/>
              </a:lnSpc>
              <a:buNone/>
            </a:pPr>
            <a:r>
              <a:rPr lang="en-US" sz="1518" dirty="0">
                <a:solidFill>
                  <a:srgbClr val="D4D4D1"/>
                </a:solidFill>
                <a:latin typeface="Roboto" pitchFamily="34" charset="0"/>
                <a:ea typeface="Roboto" pitchFamily="34" charset="-122"/>
                <a:cs typeface="Roboto" pitchFamily="34" charset="-120"/>
              </a:rPr>
              <a:t>Through continuous model refinement and integration of new data sources, the conversion prediction model can become an invaluable tool in the marketer's arsenal, guiding strategic decisions, optimizing budget allocation, and enhancing personalized customer experiences. By embracing this innovative approach, organizations can stay ahead of the curve and maintain a competitive edge in the dynamic digital marketing landscape.</a:t>
            </a:r>
            <a:endParaRPr lang="en-US" sz="1518" dirty="0"/>
          </a:p>
        </p:txBody>
      </p:sp>
      <p:pic>
        <p:nvPicPr>
          <p:cNvPr id="10" name="Picture 9">
            <a:extLst>
              <a:ext uri="{FF2B5EF4-FFF2-40B4-BE49-F238E27FC236}">
                <a16:creationId xmlns:a16="http://schemas.microsoft.com/office/drawing/2014/main" id="{57EA8B9E-2F2B-78EB-09E4-611BAD3F307C}"/>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2716824" y="7643583"/>
            <a:ext cx="1785976" cy="46294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txBody>
          <a:bodyPr/>
          <a:lstStyle/>
          <a:p>
            <a:endParaRPr lang="en-IN" dirty="0"/>
          </a:p>
        </p:txBody>
      </p:sp>
      <p:pic>
        <p:nvPicPr>
          <p:cNvPr id="4" name="Image 0"/>
          <p:cNvPicPr>
            <a:picLocks noChangeAspect="1"/>
          </p:cNvPicPr>
          <p:nvPr/>
        </p:nvPicPr>
        <p:blipFill>
          <a:blip r:embed="rId3"/>
          <a:srcRect/>
          <a:stretch/>
        </p:blipFill>
        <p:spPr>
          <a:xfrm>
            <a:off x="7315200" y="1002228"/>
            <a:ext cx="7272146" cy="7056993"/>
          </a:xfrm>
          <a:prstGeom prst="rect">
            <a:avLst/>
          </a:prstGeom>
        </p:spPr>
      </p:pic>
      <p:sp>
        <p:nvSpPr>
          <p:cNvPr id="5" name="Text 2"/>
          <p:cNvSpPr/>
          <p:nvPr/>
        </p:nvSpPr>
        <p:spPr>
          <a:xfrm>
            <a:off x="793790" y="2585204"/>
            <a:ext cx="7556421" cy="978218"/>
          </a:xfrm>
          <a:prstGeom prst="rect">
            <a:avLst/>
          </a:prstGeom>
          <a:noFill/>
          <a:ln/>
        </p:spPr>
        <p:txBody>
          <a:bodyPr wrap="none" rtlCol="0" anchor="t"/>
          <a:lstStyle/>
          <a:p>
            <a:pPr marL="0" indent="0">
              <a:lnSpc>
                <a:spcPts val="7702"/>
              </a:lnSpc>
              <a:buNone/>
            </a:pPr>
            <a:r>
              <a:rPr lang="en-US" sz="6162" dirty="0">
                <a:solidFill>
                  <a:srgbClr val="F3F3F2"/>
                </a:solidFill>
                <a:latin typeface="IBM Plex Sans" pitchFamily="34" charset="0"/>
                <a:ea typeface="IBM Plex Sans" pitchFamily="34" charset="-122"/>
                <a:cs typeface="IBM Plex Sans" pitchFamily="34" charset="-120"/>
              </a:rPr>
              <a:t>Any Question?</a:t>
            </a:r>
            <a:endParaRPr lang="en-US" sz="6162" dirty="0"/>
          </a:p>
        </p:txBody>
      </p:sp>
      <p:sp>
        <p:nvSpPr>
          <p:cNvPr id="9" name="Text 5"/>
          <p:cNvSpPr/>
          <p:nvPr/>
        </p:nvSpPr>
        <p:spPr>
          <a:xfrm>
            <a:off x="159697" y="6960010"/>
            <a:ext cx="2005489" cy="396835"/>
          </a:xfrm>
          <a:prstGeom prst="rect">
            <a:avLst/>
          </a:prstGeom>
          <a:noFill/>
          <a:ln/>
        </p:spPr>
        <p:txBody>
          <a:bodyPr wrap="none" rtlCol="0" anchor="t"/>
          <a:lstStyle/>
          <a:p>
            <a:pPr marL="0" indent="0" algn="l">
              <a:lnSpc>
                <a:spcPts val="3126"/>
              </a:lnSpc>
              <a:buNone/>
            </a:pPr>
            <a:r>
              <a:rPr lang="en-US" sz="2233" b="1" dirty="0">
                <a:solidFill>
                  <a:srgbClr val="D4D4D1"/>
                </a:solidFill>
                <a:latin typeface="Roboto" pitchFamily="34" charset="0"/>
                <a:ea typeface="Roboto" pitchFamily="34" charset="-122"/>
                <a:cs typeface="Roboto" pitchFamily="34" charset="-120"/>
              </a:rPr>
              <a:t>by Afnan Shaikh</a:t>
            </a:r>
            <a:endParaRPr lang="en-US" sz="2233" dirty="0"/>
          </a:p>
        </p:txBody>
      </p:sp>
      <p:pic>
        <p:nvPicPr>
          <p:cNvPr id="3" name="Picture 2">
            <a:extLst>
              <a:ext uri="{FF2B5EF4-FFF2-40B4-BE49-F238E27FC236}">
                <a16:creationId xmlns:a16="http://schemas.microsoft.com/office/drawing/2014/main" id="{3281CCD3-DDBF-1C2D-8465-F531516CC11F}"/>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59697" y="7552729"/>
            <a:ext cx="1785976" cy="46294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93790" y="2585204"/>
            <a:ext cx="7556421" cy="978218"/>
          </a:xfrm>
          <a:prstGeom prst="rect">
            <a:avLst/>
          </a:prstGeom>
          <a:noFill/>
          <a:ln/>
        </p:spPr>
        <p:txBody>
          <a:bodyPr wrap="none" rtlCol="0" anchor="t"/>
          <a:lstStyle/>
          <a:p>
            <a:pPr marL="0" indent="0">
              <a:lnSpc>
                <a:spcPts val="7702"/>
              </a:lnSpc>
              <a:buNone/>
            </a:pPr>
            <a:r>
              <a:rPr lang="en-US" sz="6162" dirty="0">
                <a:solidFill>
                  <a:srgbClr val="F3F3F2"/>
                </a:solidFill>
                <a:latin typeface="IBM Plex Sans" pitchFamily="34" charset="0"/>
                <a:ea typeface="IBM Plex Sans" pitchFamily="34" charset="-122"/>
                <a:cs typeface="IBM Plex Sans" pitchFamily="34" charset="-120"/>
              </a:rPr>
              <a:t>Thank You</a:t>
            </a:r>
            <a:endParaRPr lang="en-US" sz="6162" dirty="0"/>
          </a:p>
        </p:txBody>
      </p:sp>
      <p:sp>
        <p:nvSpPr>
          <p:cNvPr id="6" name="Text 3"/>
          <p:cNvSpPr/>
          <p:nvPr/>
        </p:nvSpPr>
        <p:spPr>
          <a:xfrm>
            <a:off x="793790" y="3903583"/>
            <a:ext cx="7556421" cy="1088708"/>
          </a:xfrm>
          <a:prstGeom prst="rect">
            <a:avLst/>
          </a:prstGeom>
          <a:noFill/>
          <a:ln/>
        </p:spPr>
        <p:txBody>
          <a:bodyPr wrap="square" rtlCol="0" anchor="t"/>
          <a:lstStyle/>
          <a:p>
            <a:pPr marL="0" indent="0">
              <a:lnSpc>
                <a:spcPts val="2858"/>
              </a:lnSpc>
              <a:buNone/>
            </a:pPr>
            <a:r>
              <a:rPr lang="en-US" sz="1786" dirty="0">
                <a:solidFill>
                  <a:srgbClr val="D4D4D1"/>
                </a:solidFill>
                <a:latin typeface="Roboto" pitchFamily="34" charset="0"/>
                <a:ea typeface="Roboto" pitchFamily="34" charset="-122"/>
                <a:cs typeface="Roboto" pitchFamily="34" charset="-120"/>
              </a:rPr>
              <a:t>We sincerely appreciate your time, trust, and support. </a:t>
            </a:r>
            <a:endParaRPr lang="en-US" sz="1786" dirty="0"/>
          </a:p>
        </p:txBody>
      </p:sp>
      <p:sp>
        <p:nvSpPr>
          <p:cNvPr id="9" name="Text 5"/>
          <p:cNvSpPr/>
          <p:nvPr/>
        </p:nvSpPr>
        <p:spPr>
          <a:xfrm>
            <a:off x="159697" y="6960010"/>
            <a:ext cx="2005489" cy="396835"/>
          </a:xfrm>
          <a:prstGeom prst="rect">
            <a:avLst/>
          </a:prstGeom>
          <a:noFill/>
          <a:ln/>
        </p:spPr>
        <p:txBody>
          <a:bodyPr wrap="none" rtlCol="0" anchor="t"/>
          <a:lstStyle/>
          <a:p>
            <a:pPr marL="0" indent="0" algn="l">
              <a:lnSpc>
                <a:spcPts val="3126"/>
              </a:lnSpc>
              <a:buNone/>
            </a:pPr>
            <a:r>
              <a:rPr lang="en-US" sz="2233" b="1" dirty="0">
                <a:solidFill>
                  <a:srgbClr val="D4D4D1"/>
                </a:solidFill>
                <a:latin typeface="Roboto" pitchFamily="34" charset="0"/>
                <a:ea typeface="Roboto" pitchFamily="34" charset="-122"/>
                <a:cs typeface="Roboto" pitchFamily="34" charset="-120"/>
              </a:rPr>
              <a:t>by Afnan Shaikh</a:t>
            </a:r>
            <a:endParaRPr lang="en-US" sz="2233" dirty="0"/>
          </a:p>
        </p:txBody>
      </p:sp>
      <p:pic>
        <p:nvPicPr>
          <p:cNvPr id="3" name="Picture 2">
            <a:extLst>
              <a:ext uri="{FF2B5EF4-FFF2-40B4-BE49-F238E27FC236}">
                <a16:creationId xmlns:a16="http://schemas.microsoft.com/office/drawing/2014/main" id="{3281CCD3-DDBF-1C2D-8465-F531516CC11F}"/>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59697" y="7552729"/>
            <a:ext cx="1785976" cy="462949"/>
          </a:xfrm>
          <a:prstGeom prst="rect">
            <a:avLst/>
          </a:prstGeom>
        </p:spPr>
      </p:pic>
    </p:spTree>
    <p:extLst>
      <p:ext uri="{BB962C8B-B14F-4D97-AF65-F5344CB8AC3E}">
        <p14:creationId xmlns:p14="http://schemas.microsoft.com/office/powerpoint/2010/main" val="197174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319BCD8-8B4B-F35B-E19A-80C63417E2CB}"/>
              </a:ext>
            </a:extLst>
          </p:cNvPr>
          <p:cNvGrpSpPr/>
          <p:nvPr/>
        </p:nvGrpSpPr>
        <p:grpSpPr>
          <a:xfrm>
            <a:off x="0" y="0"/>
            <a:ext cx="14630400" cy="8229600"/>
            <a:chOff x="0" y="0"/>
            <a:chExt cx="14630400" cy="822960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
          <p:nvSpPr>
            <p:cNvPr id="4" name="Text 2"/>
            <p:cNvSpPr/>
            <p:nvPr/>
          </p:nvSpPr>
          <p:spPr>
            <a:xfrm>
              <a:off x="1509117" y="765572"/>
              <a:ext cx="11612047" cy="1097280"/>
            </a:xfrm>
            <a:prstGeom prst="rect">
              <a:avLst/>
            </a:prstGeom>
            <a:noFill/>
            <a:ln/>
          </p:spPr>
          <p:txBody>
            <a:bodyPr wrap="square" rtlCol="0" anchor="t"/>
            <a:lstStyle/>
            <a:p>
              <a:pPr marL="0" indent="0">
                <a:lnSpc>
                  <a:spcPts val="4321"/>
                </a:lnSpc>
                <a:buNone/>
              </a:pPr>
              <a:r>
                <a:rPr lang="en-US" sz="3457" dirty="0">
                  <a:solidFill>
                    <a:srgbClr val="F3F3F2"/>
                  </a:solidFill>
                  <a:latin typeface="IBM Plex Sans" pitchFamily="34" charset="0"/>
                  <a:ea typeface="IBM Plex Sans" pitchFamily="34" charset="-122"/>
                  <a:cs typeface="IBM Plex Sans" pitchFamily="34" charset="-120"/>
                </a:rPr>
                <a:t>Introduction to Digital Marketing Campaign Conversion Prediction</a:t>
              </a:r>
              <a:endParaRPr lang="en-US" sz="3457" dirty="0"/>
            </a:p>
          </p:txBody>
        </p:sp>
        <p:pic>
          <p:nvPicPr>
            <p:cNvPr id="5" name="Image 0" descr="preencoded.png"/>
            <p:cNvPicPr>
              <a:picLocks noChangeAspect="1"/>
            </p:cNvPicPr>
            <p:nvPr/>
          </p:nvPicPr>
          <p:blipFill>
            <a:blip r:embed="rId3"/>
            <a:stretch>
              <a:fillRect/>
            </a:stretch>
          </p:blipFill>
          <p:spPr>
            <a:xfrm>
              <a:off x="2642354" y="2213967"/>
              <a:ext cx="438983" cy="438983"/>
            </a:xfrm>
            <a:prstGeom prst="rect">
              <a:avLst/>
            </a:prstGeom>
          </p:spPr>
        </p:pic>
        <p:sp>
          <p:nvSpPr>
            <p:cNvPr id="6" name="Text 3"/>
            <p:cNvSpPr/>
            <p:nvPr/>
          </p:nvSpPr>
          <p:spPr>
            <a:xfrm>
              <a:off x="1544836" y="2828449"/>
              <a:ext cx="2634020" cy="329208"/>
            </a:xfrm>
            <a:prstGeom prst="rect">
              <a:avLst/>
            </a:prstGeom>
            <a:noFill/>
            <a:ln/>
          </p:spPr>
          <p:txBody>
            <a:bodyPr wrap="none" rtlCol="0" anchor="t"/>
            <a:lstStyle/>
            <a:p>
              <a:pPr marL="0" indent="0" algn="ctr">
                <a:lnSpc>
                  <a:spcPts val="2593"/>
                </a:lnSpc>
                <a:buNone/>
              </a:pPr>
              <a:r>
                <a:rPr lang="en-US" sz="2074" dirty="0">
                  <a:solidFill>
                    <a:srgbClr val="D4D4D1"/>
                  </a:solidFill>
                  <a:latin typeface="IBM Plex Sans" pitchFamily="34" charset="0"/>
                  <a:ea typeface="IBM Plex Sans" pitchFamily="34" charset="-122"/>
                  <a:cs typeface="IBM Plex Sans" pitchFamily="34" charset="-120"/>
                </a:rPr>
                <a:t>Project Introduction</a:t>
              </a:r>
              <a:endParaRPr lang="en-US" sz="2074" dirty="0"/>
            </a:p>
          </p:txBody>
        </p:sp>
        <p:sp>
          <p:nvSpPr>
            <p:cNvPr id="7" name="Text 4"/>
            <p:cNvSpPr/>
            <p:nvPr/>
          </p:nvSpPr>
          <p:spPr>
            <a:xfrm>
              <a:off x="1509116" y="3592116"/>
              <a:ext cx="2705457" cy="842963"/>
            </a:xfrm>
            <a:prstGeom prst="rect">
              <a:avLst/>
            </a:prstGeom>
            <a:noFill/>
            <a:ln/>
          </p:spPr>
          <p:txBody>
            <a:bodyPr wrap="square" rtlCol="0" anchor="t"/>
            <a:lstStyle/>
            <a:p>
              <a:pPr marL="0" indent="0" algn="ctr">
                <a:lnSpc>
                  <a:spcPts val="2212"/>
                </a:lnSpc>
                <a:buNone/>
              </a:pPr>
              <a:r>
                <a:rPr lang="en-US" sz="1400" dirty="0">
                  <a:solidFill>
                    <a:srgbClr val="D4D4D1"/>
                  </a:solidFill>
                  <a:latin typeface="Roboto" pitchFamily="34" charset="0"/>
                  <a:ea typeface="Roboto" pitchFamily="34" charset="-122"/>
                  <a:cs typeface="Roboto" pitchFamily="34" charset="-120"/>
                </a:rPr>
                <a:t>This section provides an overview of the project, including its objectives and scope.</a:t>
              </a:r>
              <a:endParaRPr lang="en-US" sz="1400" dirty="0"/>
            </a:p>
          </p:txBody>
        </p:sp>
        <p:pic>
          <p:nvPicPr>
            <p:cNvPr id="8" name="Image 1" descr="preencoded.png"/>
            <p:cNvPicPr>
              <a:picLocks noChangeAspect="1"/>
            </p:cNvPicPr>
            <p:nvPr/>
          </p:nvPicPr>
          <p:blipFill>
            <a:blip r:embed="rId4"/>
            <a:stretch>
              <a:fillRect/>
            </a:stretch>
          </p:blipFill>
          <p:spPr>
            <a:xfrm>
              <a:off x="5611178" y="2213967"/>
              <a:ext cx="438983" cy="438983"/>
            </a:xfrm>
            <a:prstGeom prst="rect">
              <a:avLst/>
            </a:prstGeom>
          </p:spPr>
        </p:pic>
        <p:sp>
          <p:nvSpPr>
            <p:cNvPr id="9" name="Text 5"/>
            <p:cNvSpPr/>
            <p:nvPr/>
          </p:nvSpPr>
          <p:spPr>
            <a:xfrm>
              <a:off x="4477941" y="2828449"/>
              <a:ext cx="2705457" cy="658416"/>
            </a:xfrm>
            <a:prstGeom prst="rect">
              <a:avLst/>
            </a:prstGeom>
            <a:noFill/>
            <a:ln/>
          </p:spPr>
          <p:txBody>
            <a:bodyPr wrap="square" rtlCol="0" anchor="t"/>
            <a:lstStyle/>
            <a:p>
              <a:pPr marL="0" indent="0" algn="ctr">
                <a:lnSpc>
                  <a:spcPts val="2593"/>
                </a:lnSpc>
                <a:buNone/>
              </a:pPr>
              <a:r>
                <a:rPr lang="en-US" sz="2074" dirty="0">
                  <a:solidFill>
                    <a:srgbClr val="D4D4D1"/>
                  </a:solidFill>
                  <a:latin typeface="IBM Plex Sans" pitchFamily="34" charset="0"/>
                  <a:ea typeface="IBM Plex Sans" pitchFamily="34" charset="-122"/>
                  <a:cs typeface="IBM Plex Sans" pitchFamily="34" charset="-120"/>
                </a:rPr>
                <a:t>Data Gathering and Refinement</a:t>
              </a:r>
              <a:endParaRPr lang="en-US" sz="2074" dirty="0"/>
            </a:p>
          </p:txBody>
        </p:sp>
        <p:sp>
          <p:nvSpPr>
            <p:cNvPr id="10" name="Text 6"/>
            <p:cNvSpPr/>
            <p:nvPr/>
          </p:nvSpPr>
          <p:spPr>
            <a:xfrm>
              <a:off x="4477941" y="3592116"/>
              <a:ext cx="2705457" cy="1123950"/>
            </a:xfrm>
            <a:prstGeom prst="rect">
              <a:avLst/>
            </a:prstGeom>
            <a:noFill/>
            <a:ln/>
          </p:spPr>
          <p:txBody>
            <a:bodyPr wrap="square" rtlCol="0" anchor="t"/>
            <a:lstStyle/>
            <a:p>
              <a:pPr marL="0" indent="0" algn="ctr">
                <a:lnSpc>
                  <a:spcPts val="2212"/>
                </a:lnSpc>
                <a:buNone/>
              </a:pPr>
              <a:r>
                <a:rPr lang="en-US" sz="1400" dirty="0">
                  <a:solidFill>
                    <a:srgbClr val="D4D4D1"/>
                  </a:solidFill>
                  <a:latin typeface="Roboto" pitchFamily="34" charset="0"/>
                  <a:ea typeface="Roboto" pitchFamily="34" charset="-122"/>
                  <a:cs typeface="Roboto" pitchFamily="34" charset="-120"/>
                </a:rPr>
                <a:t>This section describes the data collection and preprocessing steps undertaken to prepare the data for analysis.</a:t>
              </a:r>
              <a:endParaRPr lang="en-US" sz="1400" dirty="0"/>
            </a:p>
          </p:txBody>
        </p:sp>
        <p:pic>
          <p:nvPicPr>
            <p:cNvPr id="11" name="Image 2" descr="preencoded.png"/>
            <p:cNvPicPr>
              <a:picLocks noChangeAspect="1"/>
            </p:cNvPicPr>
            <p:nvPr/>
          </p:nvPicPr>
          <p:blipFill>
            <a:blip r:embed="rId5"/>
            <a:stretch>
              <a:fillRect/>
            </a:stretch>
          </p:blipFill>
          <p:spPr>
            <a:xfrm>
              <a:off x="8580001" y="2213967"/>
              <a:ext cx="438983" cy="438983"/>
            </a:xfrm>
            <a:prstGeom prst="rect">
              <a:avLst/>
            </a:prstGeom>
          </p:spPr>
        </p:pic>
        <p:sp>
          <p:nvSpPr>
            <p:cNvPr id="12" name="Text 7"/>
            <p:cNvSpPr/>
            <p:nvPr/>
          </p:nvSpPr>
          <p:spPr>
            <a:xfrm>
              <a:off x="7446764" y="2828449"/>
              <a:ext cx="2705457" cy="658416"/>
            </a:xfrm>
            <a:prstGeom prst="rect">
              <a:avLst/>
            </a:prstGeom>
            <a:noFill/>
            <a:ln/>
          </p:spPr>
          <p:txBody>
            <a:bodyPr wrap="square" rtlCol="0" anchor="t"/>
            <a:lstStyle/>
            <a:p>
              <a:pPr marL="0" indent="0" algn="ctr">
                <a:lnSpc>
                  <a:spcPts val="2593"/>
                </a:lnSpc>
                <a:buNone/>
              </a:pPr>
              <a:r>
                <a:rPr lang="en-US" sz="2074" dirty="0">
                  <a:solidFill>
                    <a:srgbClr val="D4D4D1"/>
                  </a:solidFill>
                  <a:latin typeface="IBM Plex Sans" pitchFamily="34" charset="0"/>
                  <a:ea typeface="IBM Plex Sans" pitchFamily="34" charset="-122"/>
                  <a:cs typeface="IBM Plex Sans" pitchFamily="34" charset="-120"/>
                </a:rPr>
                <a:t>Exploratory Data Analysis</a:t>
              </a:r>
              <a:endParaRPr lang="en-US" sz="2074" dirty="0"/>
            </a:p>
          </p:txBody>
        </p:sp>
        <p:sp>
          <p:nvSpPr>
            <p:cNvPr id="13" name="Text 8"/>
            <p:cNvSpPr/>
            <p:nvPr/>
          </p:nvSpPr>
          <p:spPr>
            <a:xfrm>
              <a:off x="7482481" y="3592116"/>
              <a:ext cx="2705457" cy="842963"/>
            </a:xfrm>
            <a:prstGeom prst="rect">
              <a:avLst/>
            </a:prstGeom>
            <a:noFill/>
            <a:ln/>
          </p:spPr>
          <p:txBody>
            <a:bodyPr wrap="square" rtlCol="0" anchor="t"/>
            <a:lstStyle/>
            <a:p>
              <a:pPr marL="0" indent="0" algn="ctr">
                <a:lnSpc>
                  <a:spcPts val="2212"/>
                </a:lnSpc>
                <a:buNone/>
              </a:pPr>
              <a:r>
                <a:rPr lang="en-US" sz="1400" dirty="0">
                  <a:solidFill>
                    <a:srgbClr val="D4D4D1"/>
                  </a:solidFill>
                  <a:latin typeface="Roboto" pitchFamily="34" charset="0"/>
                  <a:ea typeface="Roboto" pitchFamily="34" charset="-122"/>
                  <a:cs typeface="Roboto" pitchFamily="34" charset="-120"/>
                </a:rPr>
                <a:t>This section outlines the key insights and findings from the exploratory data analysis phase.</a:t>
              </a:r>
              <a:endParaRPr lang="en-US" sz="1400" dirty="0"/>
            </a:p>
          </p:txBody>
        </p:sp>
        <p:pic>
          <p:nvPicPr>
            <p:cNvPr id="14" name="Image 3" descr="preencoded.png"/>
            <p:cNvPicPr>
              <a:picLocks noChangeAspect="1"/>
            </p:cNvPicPr>
            <p:nvPr/>
          </p:nvPicPr>
          <p:blipFill>
            <a:blip r:embed="rId6"/>
            <a:stretch>
              <a:fillRect/>
            </a:stretch>
          </p:blipFill>
          <p:spPr>
            <a:xfrm>
              <a:off x="11548824" y="2213967"/>
              <a:ext cx="438983" cy="438983"/>
            </a:xfrm>
            <a:prstGeom prst="rect">
              <a:avLst/>
            </a:prstGeom>
          </p:spPr>
        </p:pic>
        <p:sp>
          <p:nvSpPr>
            <p:cNvPr id="15" name="Text 9"/>
            <p:cNvSpPr/>
            <p:nvPr/>
          </p:nvSpPr>
          <p:spPr>
            <a:xfrm>
              <a:off x="10451306" y="2828449"/>
              <a:ext cx="2634020" cy="329208"/>
            </a:xfrm>
            <a:prstGeom prst="rect">
              <a:avLst/>
            </a:prstGeom>
            <a:noFill/>
            <a:ln/>
          </p:spPr>
          <p:txBody>
            <a:bodyPr wrap="none" rtlCol="0" anchor="t"/>
            <a:lstStyle/>
            <a:p>
              <a:pPr marL="0" indent="0" algn="ctr">
                <a:lnSpc>
                  <a:spcPts val="2593"/>
                </a:lnSpc>
                <a:buNone/>
              </a:pPr>
              <a:r>
                <a:rPr lang="en-US" sz="2074" dirty="0">
                  <a:solidFill>
                    <a:srgbClr val="D4D4D1"/>
                  </a:solidFill>
                  <a:latin typeface="IBM Plex Sans" pitchFamily="34" charset="0"/>
                  <a:ea typeface="IBM Plex Sans" pitchFamily="34" charset="-122"/>
                  <a:cs typeface="IBM Plex Sans" pitchFamily="34" charset="-120"/>
                </a:rPr>
                <a:t>Methodology</a:t>
              </a:r>
              <a:endParaRPr lang="en-US" sz="2074" dirty="0"/>
            </a:p>
          </p:txBody>
        </p:sp>
        <p:sp>
          <p:nvSpPr>
            <p:cNvPr id="16" name="Text 10"/>
            <p:cNvSpPr/>
            <p:nvPr/>
          </p:nvSpPr>
          <p:spPr>
            <a:xfrm>
              <a:off x="10451306" y="3592116"/>
              <a:ext cx="2705576" cy="842963"/>
            </a:xfrm>
            <a:prstGeom prst="rect">
              <a:avLst/>
            </a:prstGeom>
            <a:noFill/>
            <a:ln/>
          </p:spPr>
          <p:txBody>
            <a:bodyPr wrap="square" rtlCol="0" anchor="t"/>
            <a:lstStyle/>
            <a:p>
              <a:pPr marL="0" indent="0" algn="ctr">
                <a:lnSpc>
                  <a:spcPts val="2212"/>
                </a:lnSpc>
                <a:buNone/>
              </a:pPr>
              <a:r>
                <a:rPr lang="en-US" sz="1400" dirty="0">
                  <a:solidFill>
                    <a:srgbClr val="D4D4D1"/>
                  </a:solidFill>
                  <a:latin typeface="Roboto" pitchFamily="34" charset="0"/>
                  <a:ea typeface="Roboto" pitchFamily="34" charset="-122"/>
                  <a:cs typeface="Roboto" pitchFamily="34" charset="-120"/>
                </a:rPr>
                <a:t>This section details the machine learning model selection and training process.</a:t>
              </a:r>
              <a:endParaRPr lang="en-US" sz="1400" dirty="0"/>
            </a:p>
          </p:txBody>
        </p:sp>
        <p:pic>
          <p:nvPicPr>
            <p:cNvPr id="17" name="Image 4" descr="preencoded.png"/>
            <p:cNvPicPr>
              <a:picLocks noChangeAspect="1"/>
            </p:cNvPicPr>
            <p:nvPr/>
          </p:nvPicPr>
          <p:blipFill>
            <a:blip r:embed="rId7"/>
            <a:stretch>
              <a:fillRect/>
            </a:stretch>
          </p:blipFill>
          <p:spPr>
            <a:xfrm>
              <a:off x="4126706" y="5242798"/>
              <a:ext cx="438983" cy="438983"/>
            </a:xfrm>
            <a:prstGeom prst="rect">
              <a:avLst/>
            </a:prstGeom>
          </p:spPr>
        </p:pic>
        <p:sp>
          <p:nvSpPr>
            <p:cNvPr id="18" name="Text 11"/>
            <p:cNvSpPr/>
            <p:nvPr/>
          </p:nvSpPr>
          <p:spPr>
            <a:xfrm>
              <a:off x="3029188" y="5857280"/>
              <a:ext cx="2634020" cy="329208"/>
            </a:xfrm>
            <a:prstGeom prst="rect">
              <a:avLst/>
            </a:prstGeom>
            <a:noFill/>
            <a:ln/>
          </p:spPr>
          <p:txBody>
            <a:bodyPr wrap="none" rtlCol="0" anchor="t"/>
            <a:lstStyle/>
            <a:p>
              <a:pPr marL="0" indent="0" algn="ctr">
                <a:lnSpc>
                  <a:spcPts val="2593"/>
                </a:lnSpc>
                <a:buNone/>
              </a:pPr>
              <a:r>
                <a:rPr lang="en-US" sz="2074" dirty="0">
                  <a:solidFill>
                    <a:srgbClr val="D4D4D1"/>
                  </a:solidFill>
                  <a:latin typeface="IBM Plex Sans" pitchFamily="34" charset="0"/>
                  <a:ea typeface="IBM Plex Sans" pitchFamily="34" charset="-122"/>
                  <a:cs typeface="IBM Plex Sans" pitchFamily="34" charset="-120"/>
                </a:rPr>
                <a:t>Experimental Results</a:t>
              </a:r>
              <a:endParaRPr lang="en-US" sz="2074" dirty="0"/>
            </a:p>
          </p:txBody>
        </p:sp>
        <p:sp>
          <p:nvSpPr>
            <p:cNvPr id="19" name="Text 12"/>
            <p:cNvSpPr/>
            <p:nvPr/>
          </p:nvSpPr>
          <p:spPr>
            <a:xfrm>
              <a:off x="2993469" y="6537603"/>
              <a:ext cx="2705457" cy="842963"/>
            </a:xfrm>
            <a:prstGeom prst="rect">
              <a:avLst/>
            </a:prstGeom>
            <a:noFill/>
            <a:ln/>
          </p:spPr>
          <p:txBody>
            <a:bodyPr wrap="square" rtlCol="0" anchor="t"/>
            <a:lstStyle/>
            <a:p>
              <a:pPr marL="0" indent="0" algn="ctr">
                <a:lnSpc>
                  <a:spcPts val="2212"/>
                </a:lnSpc>
                <a:buNone/>
              </a:pPr>
              <a:r>
                <a:rPr lang="en-US" sz="1400" dirty="0">
                  <a:solidFill>
                    <a:srgbClr val="D4D4D1"/>
                  </a:solidFill>
                  <a:latin typeface="Roboto" pitchFamily="34" charset="0"/>
                  <a:ea typeface="Roboto" pitchFamily="34" charset="-122"/>
                  <a:cs typeface="Roboto" pitchFamily="34" charset="-120"/>
                </a:rPr>
                <a:t>This section presents the performance and evaluation of the conversion prediction model.</a:t>
              </a:r>
              <a:endParaRPr lang="en-US" sz="1400" dirty="0"/>
            </a:p>
          </p:txBody>
        </p:sp>
        <p:pic>
          <p:nvPicPr>
            <p:cNvPr id="20" name="Image 5" descr="preencoded.png"/>
            <p:cNvPicPr>
              <a:picLocks noChangeAspect="1"/>
            </p:cNvPicPr>
            <p:nvPr/>
          </p:nvPicPr>
          <p:blipFill>
            <a:blip r:embed="rId8"/>
            <a:stretch>
              <a:fillRect/>
            </a:stretch>
          </p:blipFill>
          <p:spPr>
            <a:xfrm>
              <a:off x="7095530" y="5242798"/>
              <a:ext cx="438983" cy="438983"/>
            </a:xfrm>
            <a:prstGeom prst="rect">
              <a:avLst/>
            </a:prstGeom>
          </p:spPr>
        </p:pic>
        <p:sp>
          <p:nvSpPr>
            <p:cNvPr id="21" name="Text 13"/>
            <p:cNvSpPr/>
            <p:nvPr/>
          </p:nvSpPr>
          <p:spPr>
            <a:xfrm>
              <a:off x="5998012" y="5857280"/>
              <a:ext cx="2634020" cy="329208"/>
            </a:xfrm>
            <a:prstGeom prst="rect">
              <a:avLst/>
            </a:prstGeom>
            <a:noFill/>
            <a:ln/>
          </p:spPr>
          <p:txBody>
            <a:bodyPr wrap="none" rtlCol="0" anchor="t"/>
            <a:lstStyle/>
            <a:p>
              <a:pPr marL="0" indent="0" algn="ctr">
                <a:lnSpc>
                  <a:spcPts val="2593"/>
                </a:lnSpc>
                <a:buNone/>
              </a:pPr>
              <a:r>
                <a:rPr lang="en-US" sz="2074" dirty="0">
                  <a:solidFill>
                    <a:srgbClr val="D4D4D1"/>
                  </a:solidFill>
                  <a:latin typeface="IBM Plex Sans" pitchFamily="34" charset="0"/>
                  <a:ea typeface="IBM Plex Sans" pitchFamily="34" charset="-122"/>
                  <a:cs typeface="IBM Plex Sans" pitchFamily="34" charset="-120"/>
                </a:rPr>
                <a:t>Conclusion</a:t>
              </a:r>
              <a:endParaRPr lang="en-US" sz="2074" dirty="0"/>
            </a:p>
          </p:txBody>
        </p:sp>
        <p:sp>
          <p:nvSpPr>
            <p:cNvPr id="22" name="Text 14"/>
            <p:cNvSpPr/>
            <p:nvPr/>
          </p:nvSpPr>
          <p:spPr>
            <a:xfrm>
              <a:off x="5962293" y="6594751"/>
              <a:ext cx="2705576" cy="842963"/>
            </a:xfrm>
            <a:prstGeom prst="rect">
              <a:avLst/>
            </a:prstGeom>
            <a:noFill/>
            <a:ln/>
          </p:spPr>
          <p:txBody>
            <a:bodyPr wrap="square" rtlCol="0" anchor="t"/>
            <a:lstStyle/>
            <a:p>
              <a:pPr marL="0" indent="0" algn="ctr">
                <a:lnSpc>
                  <a:spcPts val="2212"/>
                </a:lnSpc>
                <a:buNone/>
              </a:pPr>
              <a:r>
                <a:rPr lang="en-US" sz="1400" dirty="0">
                  <a:solidFill>
                    <a:srgbClr val="D4D4D1"/>
                  </a:solidFill>
                  <a:latin typeface="Roboto" pitchFamily="34" charset="0"/>
                  <a:ea typeface="Roboto" pitchFamily="34" charset="-122"/>
                  <a:cs typeface="Roboto" pitchFamily="34" charset="-120"/>
                </a:rPr>
                <a:t>This section summarizes the key findings and insights from the project.</a:t>
              </a:r>
              <a:endParaRPr lang="en-US" sz="1400" dirty="0"/>
            </a:p>
          </p:txBody>
        </p:sp>
        <p:pic>
          <p:nvPicPr>
            <p:cNvPr id="23" name="Image 6" descr="preencoded.png"/>
            <p:cNvPicPr>
              <a:picLocks noChangeAspect="1"/>
            </p:cNvPicPr>
            <p:nvPr/>
          </p:nvPicPr>
          <p:blipFill>
            <a:blip r:embed="rId9"/>
            <a:stretch>
              <a:fillRect/>
            </a:stretch>
          </p:blipFill>
          <p:spPr>
            <a:xfrm>
              <a:off x="10064472" y="5242798"/>
              <a:ext cx="438983" cy="438983"/>
            </a:xfrm>
            <a:prstGeom prst="rect">
              <a:avLst/>
            </a:prstGeom>
          </p:spPr>
        </p:pic>
        <p:sp>
          <p:nvSpPr>
            <p:cNvPr id="24" name="Text 15"/>
            <p:cNvSpPr/>
            <p:nvPr/>
          </p:nvSpPr>
          <p:spPr>
            <a:xfrm>
              <a:off x="8931235" y="5857280"/>
              <a:ext cx="2705457" cy="658416"/>
            </a:xfrm>
            <a:prstGeom prst="rect">
              <a:avLst/>
            </a:prstGeom>
            <a:noFill/>
            <a:ln/>
          </p:spPr>
          <p:txBody>
            <a:bodyPr wrap="square" rtlCol="0" anchor="t"/>
            <a:lstStyle/>
            <a:p>
              <a:pPr marL="0" indent="0" algn="ctr">
                <a:lnSpc>
                  <a:spcPts val="2593"/>
                </a:lnSpc>
                <a:buNone/>
              </a:pPr>
              <a:r>
                <a:rPr lang="en-US" sz="2074" dirty="0">
                  <a:solidFill>
                    <a:srgbClr val="D4D4D1"/>
                  </a:solidFill>
                  <a:latin typeface="IBM Plex Sans" pitchFamily="34" charset="0"/>
                  <a:ea typeface="IBM Plex Sans" pitchFamily="34" charset="-122"/>
                  <a:cs typeface="IBM Plex Sans" pitchFamily="34" charset="-120"/>
                </a:rPr>
                <a:t>Appendices and References</a:t>
              </a:r>
              <a:endParaRPr lang="en-US" sz="2074" dirty="0"/>
            </a:p>
          </p:txBody>
        </p:sp>
        <p:sp>
          <p:nvSpPr>
            <p:cNvPr id="25" name="Text 16"/>
            <p:cNvSpPr/>
            <p:nvPr/>
          </p:nvSpPr>
          <p:spPr>
            <a:xfrm>
              <a:off x="8931235" y="6620947"/>
              <a:ext cx="2705457" cy="842963"/>
            </a:xfrm>
            <a:prstGeom prst="rect">
              <a:avLst/>
            </a:prstGeom>
            <a:noFill/>
            <a:ln/>
          </p:spPr>
          <p:txBody>
            <a:bodyPr wrap="square" rtlCol="0" anchor="t"/>
            <a:lstStyle/>
            <a:p>
              <a:pPr marL="0" indent="0" algn="ctr">
                <a:lnSpc>
                  <a:spcPts val="2212"/>
                </a:lnSpc>
                <a:buNone/>
              </a:pPr>
              <a:r>
                <a:rPr lang="en-US" sz="1400" dirty="0">
                  <a:solidFill>
                    <a:srgbClr val="D4D4D1"/>
                  </a:solidFill>
                  <a:latin typeface="Roboto" pitchFamily="34" charset="0"/>
                  <a:ea typeface="Roboto" pitchFamily="34" charset="-122"/>
                  <a:cs typeface="Roboto" pitchFamily="34" charset="-120"/>
                </a:rPr>
                <a:t>This section includes additional supporting materials and references.</a:t>
              </a:r>
              <a:endParaRPr lang="en-US" sz="1400" dirty="0"/>
            </a:p>
          </p:txBody>
        </p:sp>
      </p:grpSp>
      <p:pic>
        <p:nvPicPr>
          <p:cNvPr id="29" name="Picture 28">
            <a:extLst>
              <a:ext uri="{FF2B5EF4-FFF2-40B4-BE49-F238E27FC236}">
                <a16:creationId xmlns:a16="http://schemas.microsoft.com/office/drawing/2014/main" id="{B6A97962-BDB6-FAFC-3988-1FE77A252106}"/>
              </a:ext>
            </a:extLst>
          </p:cNvPr>
          <p:cNvPicPr>
            <a:picLocks noChangeAspect="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2792631" y="7710734"/>
            <a:ext cx="1785976" cy="46294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F6D6CDA-3275-4061-BE2D-2E87C3EF7770}"/>
              </a:ext>
            </a:extLst>
          </p:cNvPr>
          <p:cNvGrpSpPr/>
          <p:nvPr/>
        </p:nvGrpSpPr>
        <p:grpSpPr>
          <a:xfrm>
            <a:off x="0" y="0"/>
            <a:ext cx="14630400" cy="8229600"/>
            <a:chOff x="0" y="0"/>
            <a:chExt cx="14630400" cy="822960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93790" y="1211580"/>
              <a:ext cx="5670590" cy="708779"/>
            </a:xfrm>
            <a:prstGeom prst="rect">
              <a:avLst/>
            </a:prstGeom>
            <a:noFill/>
            <a:ln/>
          </p:spPr>
          <p:txBody>
            <a:bodyPr wrap="none" rtlCol="0" anchor="t"/>
            <a:lstStyle/>
            <a:p>
              <a:pPr marL="0" indent="0">
                <a:lnSpc>
                  <a:spcPts val="5581"/>
                </a:lnSpc>
                <a:buNone/>
              </a:pPr>
              <a:r>
                <a:rPr lang="en-US" sz="4465" dirty="0">
                  <a:solidFill>
                    <a:srgbClr val="F3F3F2"/>
                  </a:solidFill>
                  <a:latin typeface="IBM Plex Sans" pitchFamily="34" charset="0"/>
                  <a:ea typeface="IBM Plex Sans" pitchFamily="34" charset="-122"/>
                  <a:cs typeface="IBM Plex Sans" pitchFamily="34" charset="-120"/>
                </a:rPr>
                <a:t>Introduction</a:t>
              </a:r>
              <a:endParaRPr lang="en-US" sz="4465" dirty="0"/>
            </a:p>
          </p:txBody>
        </p:sp>
        <p:sp>
          <p:nvSpPr>
            <p:cNvPr id="6" name="Text 3"/>
            <p:cNvSpPr/>
            <p:nvPr/>
          </p:nvSpPr>
          <p:spPr>
            <a:xfrm>
              <a:off x="793790" y="2260521"/>
              <a:ext cx="7556421" cy="362903"/>
            </a:xfrm>
            <a:prstGeom prst="rect">
              <a:avLst/>
            </a:prstGeom>
            <a:noFill/>
            <a:ln/>
          </p:spPr>
          <p:txBody>
            <a:bodyPr wrap="none" rtlCol="0" anchor="t"/>
            <a:lstStyle/>
            <a:p>
              <a:pPr marL="0" indent="0">
                <a:lnSpc>
                  <a:spcPts val="2858"/>
                </a:lnSpc>
                <a:buNone/>
              </a:pPr>
              <a:r>
                <a:rPr lang="en-US" sz="1786" b="1" dirty="0">
                  <a:solidFill>
                    <a:srgbClr val="D4D4D1"/>
                  </a:solidFill>
                  <a:latin typeface="Roboto" pitchFamily="34" charset="0"/>
                  <a:ea typeface="Roboto" pitchFamily="34" charset="-122"/>
                  <a:cs typeface="Roboto" pitchFamily="34" charset="-120"/>
                </a:rPr>
                <a:t>Digital Marketing Campaign Dataset</a:t>
              </a:r>
              <a:endParaRPr lang="en-US" sz="1786" dirty="0"/>
            </a:p>
          </p:txBody>
        </p:sp>
        <p:sp>
          <p:nvSpPr>
            <p:cNvPr id="7" name="Text 4"/>
            <p:cNvSpPr/>
            <p:nvPr/>
          </p:nvSpPr>
          <p:spPr>
            <a:xfrm>
              <a:off x="793789" y="2706530"/>
              <a:ext cx="7556421" cy="2177415"/>
            </a:xfrm>
            <a:prstGeom prst="rect">
              <a:avLst/>
            </a:prstGeom>
            <a:noFill/>
            <a:ln/>
          </p:spPr>
          <p:txBody>
            <a:bodyPr wrap="square" rtlCol="0" anchor="t"/>
            <a:lstStyle/>
            <a:p>
              <a:pPr marL="0" indent="0">
                <a:lnSpc>
                  <a:spcPts val="2858"/>
                </a:lnSpc>
                <a:buNone/>
              </a:pPr>
              <a:r>
                <a:rPr lang="en-US" sz="1786" dirty="0">
                  <a:solidFill>
                    <a:srgbClr val="D4D4D1"/>
                  </a:solidFill>
                  <a:latin typeface="Roboto" pitchFamily="34" charset="0"/>
                  <a:ea typeface="Roboto" pitchFamily="34" charset="-122"/>
                  <a:cs typeface="Roboto" pitchFamily="34" charset="-120"/>
                </a:rPr>
                <a:t>This dataset provides an in-depth analysis of a digital marketing campaign, focusing on customer interactions, engagement, and conversion metrics. It encompasses various features including customer demographics, campaign details, and response rates. The target variable, 'Campaign Success,' indicates whether a marketing effort led to a successful outcome, offering valuable insights for optimizing future strategies.</a:t>
              </a:r>
              <a:endParaRPr lang="en-US" sz="1786" dirty="0"/>
            </a:p>
          </p:txBody>
        </p:sp>
        <p:sp>
          <p:nvSpPr>
            <p:cNvPr id="8" name="Text 5"/>
            <p:cNvSpPr/>
            <p:nvPr/>
          </p:nvSpPr>
          <p:spPr>
            <a:xfrm>
              <a:off x="793790" y="5353594"/>
              <a:ext cx="7556421" cy="725805"/>
            </a:xfrm>
            <a:prstGeom prst="rect">
              <a:avLst/>
            </a:prstGeom>
            <a:noFill/>
            <a:ln/>
          </p:spPr>
          <p:txBody>
            <a:bodyPr wrap="square" rtlCol="0" anchor="t"/>
            <a:lstStyle/>
            <a:p>
              <a:pPr marL="0" indent="0">
                <a:lnSpc>
                  <a:spcPts val="2858"/>
                </a:lnSpc>
                <a:buNone/>
              </a:pPr>
              <a:r>
                <a:rPr lang="en-US" sz="1786" dirty="0">
                  <a:solidFill>
                    <a:srgbClr val="D4D4D1"/>
                  </a:solidFill>
                  <a:latin typeface="Roboto" pitchFamily="34" charset="0"/>
                  <a:ea typeface="Roboto" pitchFamily="34" charset="-122"/>
                  <a:cs typeface="Roboto" pitchFamily="34" charset="-120"/>
                </a:rPr>
                <a:t>The dataset encompasses various key features such as customer demographics, campaign details, engagement metrics, and response rates.</a:t>
              </a:r>
              <a:endParaRPr lang="en-US" sz="1786" dirty="0"/>
            </a:p>
          </p:txBody>
        </p:sp>
        <p:sp>
          <p:nvSpPr>
            <p:cNvPr id="9" name="Text 6"/>
            <p:cNvSpPr/>
            <p:nvPr/>
          </p:nvSpPr>
          <p:spPr>
            <a:xfrm>
              <a:off x="793788" y="6549048"/>
              <a:ext cx="7556421" cy="725805"/>
            </a:xfrm>
            <a:prstGeom prst="rect">
              <a:avLst/>
            </a:prstGeom>
            <a:noFill/>
            <a:ln/>
          </p:spPr>
          <p:txBody>
            <a:bodyPr wrap="square" rtlCol="0" anchor="t"/>
            <a:lstStyle/>
            <a:p>
              <a:pPr marL="0" indent="0">
                <a:lnSpc>
                  <a:spcPts val="2858"/>
                </a:lnSpc>
                <a:buNone/>
              </a:pPr>
              <a:r>
                <a:rPr lang="en-US" sz="1786" dirty="0">
                  <a:solidFill>
                    <a:srgbClr val="D4D4D1"/>
                  </a:solidFill>
                  <a:latin typeface="Roboto" pitchFamily="34" charset="0"/>
                  <a:ea typeface="Roboto" pitchFamily="34" charset="-122"/>
                  <a:cs typeface="Roboto" pitchFamily="34" charset="-120"/>
                </a:rPr>
                <a:t>The target variable, 'Campaign Success,' signifies whether the marketing efforts led to a positive outcome.</a:t>
              </a:r>
              <a:endParaRPr lang="en-US" sz="1786" dirty="0"/>
            </a:p>
          </p:txBody>
        </p:sp>
      </p:grpSp>
      <p:pic>
        <p:nvPicPr>
          <p:cNvPr id="13" name="Picture 12">
            <a:extLst>
              <a:ext uri="{FF2B5EF4-FFF2-40B4-BE49-F238E27FC236}">
                <a16:creationId xmlns:a16="http://schemas.microsoft.com/office/drawing/2014/main" id="{F4BF8205-6F63-A7D5-CB49-9568AA386DFE}"/>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2844424" y="7706432"/>
            <a:ext cx="1785976" cy="4629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01F1531B-BF70-CE94-E02B-C9A3A723EA32}"/>
              </a:ext>
            </a:extLst>
          </p:cNvPr>
          <p:cNvGrpSpPr/>
          <p:nvPr/>
        </p:nvGrpSpPr>
        <p:grpSpPr>
          <a:xfrm>
            <a:off x="0" y="0"/>
            <a:ext cx="14630400" cy="8229600"/>
            <a:chOff x="0" y="0"/>
            <a:chExt cx="14630400" cy="822960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93790" y="1283970"/>
              <a:ext cx="7550468" cy="708779"/>
            </a:xfrm>
            <a:prstGeom prst="rect">
              <a:avLst/>
            </a:prstGeom>
            <a:noFill/>
            <a:ln/>
          </p:spPr>
          <p:txBody>
            <a:bodyPr wrap="none" rtlCol="0" anchor="t"/>
            <a:lstStyle/>
            <a:p>
              <a:pPr marL="0" indent="0">
                <a:lnSpc>
                  <a:spcPts val="5581"/>
                </a:lnSpc>
                <a:buNone/>
              </a:pPr>
              <a:r>
                <a:rPr lang="en-US" sz="4465" dirty="0">
                  <a:solidFill>
                    <a:srgbClr val="F3F3F2"/>
                  </a:solidFill>
                  <a:latin typeface="IBM Plex Sans" pitchFamily="34" charset="0"/>
                  <a:ea typeface="IBM Plex Sans" pitchFamily="34" charset="-122"/>
                  <a:cs typeface="IBM Plex Sans" pitchFamily="34" charset="-120"/>
                </a:rPr>
                <a:t>Project Objectives and Scope</a:t>
              </a:r>
              <a:endParaRPr lang="en-US" sz="4465" dirty="0"/>
            </a:p>
          </p:txBody>
        </p:sp>
        <p:sp>
          <p:nvSpPr>
            <p:cNvPr id="6" name="Shape 3"/>
            <p:cNvSpPr/>
            <p:nvPr/>
          </p:nvSpPr>
          <p:spPr>
            <a:xfrm>
              <a:off x="793790" y="2588062"/>
              <a:ext cx="510302" cy="510302"/>
            </a:xfrm>
            <a:prstGeom prst="roundRect">
              <a:avLst>
                <a:gd name="adj" fmla="val 6667"/>
              </a:avLst>
            </a:prstGeom>
            <a:solidFill>
              <a:srgbClr val="484B51"/>
            </a:solidFill>
            <a:ln/>
          </p:spPr>
        </p:sp>
        <p:sp>
          <p:nvSpPr>
            <p:cNvPr id="7" name="Text 4"/>
            <p:cNvSpPr/>
            <p:nvPr/>
          </p:nvSpPr>
          <p:spPr>
            <a:xfrm>
              <a:off x="946785" y="2673072"/>
              <a:ext cx="204192" cy="340281"/>
            </a:xfrm>
            <a:prstGeom prst="rect">
              <a:avLst/>
            </a:prstGeom>
            <a:noFill/>
            <a:ln/>
          </p:spPr>
          <p:txBody>
            <a:bodyPr wrap="none" rtlCol="0" anchor="t"/>
            <a:lstStyle/>
            <a:p>
              <a:pPr marL="0" indent="0" algn="ctr">
                <a:lnSpc>
                  <a:spcPts val="2679"/>
                </a:lnSpc>
                <a:buNone/>
              </a:pPr>
              <a:r>
                <a:rPr lang="en-US" sz="2679" dirty="0">
                  <a:solidFill>
                    <a:srgbClr val="D4D4D1"/>
                  </a:solidFill>
                  <a:latin typeface="IBM Plex Sans" pitchFamily="34" charset="0"/>
                  <a:ea typeface="IBM Plex Sans" pitchFamily="34" charset="-122"/>
                  <a:cs typeface="IBM Plex Sans" pitchFamily="34" charset="-120"/>
                </a:rPr>
                <a:t>1</a:t>
              </a:r>
              <a:endParaRPr lang="en-US" sz="2679" dirty="0"/>
            </a:p>
          </p:txBody>
        </p:sp>
        <p:sp>
          <p:nvSpPr>
            <p:cNvPr id="8" name="Text 5"/>
            <p:cNvSpPr/>
            <p:nvPr/>
          </p:nvSpPr>
          <p:spPr>
            <a:xfrm>
              <a:off x="1530906" y="2588062"/>
              <a:ext cx="2927747" cy="708660"/>
            </a:xfrm>
            <a:prstGeom prst="rect">
              <a:avLst/>
            </a:prstGeom>
            <a:noFill/>
            <a:ln/>
          </p:spPr>
          <p:txBody>
            <a:bodyPr wrap="square" rtlCol="0" anchor="t"/>
            <a:lstStyle/>
            <a:p>
              <a:pPr marL="0" indent="0">
                <a:lnSpc>
                  <a:spcPts val="2791"/>
                </a:lnSpc>
                <a:buNone/>
              </a:pPr>
              <a:r>
                <a:rPr lang="en-US" sz="2233" dirty="0">
                  <a:solidFill>
                    <a:srgbClr val="D4D4D1"/>
                  </a:solidFill>
                  <a:latin typeface="IBM Plex Sans" pitchFamily="34" charset="0"/>
                  <a:ea typeface="IBM Plex Sans" pitchFamily="34" charset="-122"/>
                  <a:cs typeface="IBM Plex Sans" pitchFamily="34" charset="-120"/>
                </a:rPr>
                <a:t>Accurate Conversion Prediction</a:t>
              </a:r>
              <a:endParaRPr lang="en-US" sz="2233" dirty="0"/>
            </a:p>
          </p:txBody>
        </p:sp>
        <p:sp>
          <p:nvSpPr>
            <p:cNvPr id="9" name="Text 6"/>
            <p:cNvSpPr/>
            <p:nvPr/>
          </p:nvSpPr>
          <p:spPr>
            <a:xfrm>
              <a:off x="1530906" y="3432810"/>
              <a:ext cx="2927747" cy="1814513"/>
            </a:xfrm>
            <a:prstGeom prst="rect">
              <a:avLst/>
            </a:prstGeom>
            <a:noFill/>
            <a:ln/>
          </p:spPr>
          <p:txBody>
            <a:bodyPr wrap="square" rtlCol="0" anchor="t"/>
            <a:lstStyle/>
            <a:p>
              <a:pPr marL="0" indent="0">
                <a:lnSpc>
                  <a:spcPts val="2858"/>
                </a:lnSpc>
                <a:buNone/>
              </a:pPr>
              <a:r>
                <a:rPr lang="en-US" sz="1786" dirty="0">
                  <a:solidFill>
                    <a:srgbClr val="D4D4D1"/>
                  </a:solidFill>
                  <a:latin typeface="Roboto" pitchFamily="34" charset="0"/>
                  <a:ea typeface="Roboto" pitchFamily="34" charset="-122"/>
                  <a:cs typeface="Roboto" pitchFamily="34" charset="-120"/>
                </a:rPr>
                <a:t>Develop a robust machine learning model to predict customer conversions based on demographic and behavioral data.</a:t>
              </a:r>
              <a:endParaRPr lang="en-US" sz="1786" dirty="0"/>
            </a:p>
          </p:txBody>
        </p:sp>
        <p:sp>
          <p:nvSpPr>
            <p:cNvPr id="10" name="Shape 7"/>
            <p:cNvSpPr/>
            <p:nvPr/>
          </p:nvSpPr>
          <p:spPr>
            <a:xfrm>
              <a:off x="4685467" y="2588062"/>
              <a:ext cx="510302" cy="510302"/>
            </a:xfrm>
            <a:prstGeom prst="roundRect">
              <a:avLst>
                <a:gd name="adj" fmla="val 6667"/>
              </a:avLst>
            </a:prstGeom>
            <a:solidFill>
              <a:srgbClr val="484B51"/>
            </a:solidFill>
            <a:ln/>
          </p:spPr>
        </p:sp>
        <p:sp>
          <p:nvSpPr>
            <p:cNvPr id="11" name="Text 8"/>
            <p:cNvSpPr/>
            <p:nvPr/>
          </p:nvSpPr>
          <p:spPr>
            <a:xfrm>
              <a:off x="4838462" y="2673072"/>
              <a:ext cx="204192" cy="340281"/>
            </a:xfrm>
            <a:prstGeom prst="rect">
              <a:avLst/>
            </a:prstGeom>
            <a:noFill/>
            <a:ln/>
          </p:spPr>
          <p:txBody>
            <a:bodyPr wrap="none" rtlCol="0" anchor="t"/>
            <a:lstStyle/>
            <a:p>
              <a:pPr marL="0" indent="0" algn="ctr">
                <a:lnSpc>
                  <a:spcPts val="2679"/>
                </a:lnSpc>
                <a:buNone/>
              </a:pPr>
              <a:r>
                <a:rPr lang="en-US" sz="2679" dirty="0">
                  <a:solidFill>
                    <a:srgbClr val="D4D4D1"/>
                  </a:solidFill>
                  <a:latin typeface="IBM Plex Sans" pitchFamily="34" charset="0"/>
                  <a:ea typeface="IBM Plex Sans" pitchFamily="34" charset="-122"/>
                  <a:cs typeface="IBM Plex Sans" pitchFamily="34" charset="-120"/>
                </a:rPr>
                <a:t>2</a:t>
              </a:r>
              <a:endParaRPr lang="en-US" sz="2679" dirty="0"/>
            </a:p>
          </p:txBody>
        </p:sp>
        <p:sp>
          <p:nvSpPr>
            <p:cNvPr id="12" name="Text 9"/>
            <p:cNvSpPr/>
            <p:nvPr/>
          </p:nvSpPr>
          <p:spPr>
            <a:xfrm>
              <a:off x="5422583" y="2588062"/>
              <a:ext cx="2927747" cy="708660"/>
            </a:xfrm>
            <a:prstGeom prst="rect">
              <a:avLst/>
            </a:prstGeom>
            <a:noFill/>
            <a:ln/>
          </p:spPr>
          <p:txBody>
            <a:bodyPr wrap="square" rtlCol="0" anchor="t"/>
            <a:lstStyle/>
            <a:p>
              <a:pPr marL="0" indent="0">
                <a:lnSpc>
                  <a:spcPts val="2791"/>
                </a:lnSpc>
                <a:buNone/>
              </a:pPr>
              <a:r>
                <a:rPr lang="en-US" sz="2233" dirty="0">
                  <a:solidFill>
                    <a:srgbClr val="D4D4D1"/>
                  </a:solidFill>
                  <a:latin typeface="IBM Plex Sans" pitchFamily="34" charset="0"/>
                  <a:ea typeface="IBM Plex Sans" pitchFamily="34" charset="-122"/>
                  <a:cs typeface="IBM Plex Sans" pitchFamily="34" charset="-120"/>
                </a:rPr>
                <a:t>Insights for Optimization</a:t>
              </a:r>
              <a:endParaRPr lang="en-US" sz="2233" dirty="0"/>
            </a:p>
          </p:txBody>
        </p:sp>
        <p:sp>
          <p:nvSpPr>
            <p:cNvPr id="13" name="Text 10"/>
            <p:cNvSpPr/>
            <p:nvPr/>
          </p:nvSpPr>
          <p:spPr>
            <a:xfrm>
              <a:off x="5422583" y="3432810"/>
              <a:ext cx="2927747" cy="1451610"/>
            </a:xfrm>
            <a:prstGeom prst="rect">
              <a:avLst/>
            </a:prstGeom>
            <a:noFill/>
            <a:ln/>
          </p:spPr>
          <p:txBody>
            <a:bodyPr wrap="square" rtlCol="0" anchor="t"/>
            <a:lstStyle/>
            <a:p>
              <a:pPr marL="0" indent="0">
                <a:lnSpc>
                  <a:spcPts val="2858"/>
                </a:lnSpc>
                <a:buNone/>
              </a:pPr>
              <a:r>
                <a:rPr lang="en-US" sz="1786" dirty="0">
                  <a:solidFill>
                    <a:srgbClr val="D4D4D1"/>
                  </a:solidFill>
                  <a:latin typeface="Roboto" pitchFamily="34" charset="0"/>
                  <a:ea typeface="Roboto" pitchFamily="34" charset="-122"/>
                  <a:cs typeface="Roboto" pitchFamily="34" charset="-120"/>
                </a:rPr>
                <a:t>Uncover valuable insights to help marketers optimize their strategies and improve campaign effectiveness.</a:t>
              </a:r>
              <a:endParaRPr lang="en-US" sz="1786" dirty="0"/>
            </a:p>
          </p:txBody>
        </p:sp>
        <p:sp>
          <p:nvSpPr>
            <p:cNvPr id="14" name="Shape 11"/>
            <p:cNvSpPr/>
            <p:nvPr/>
          </p:nvSpPr>
          <p:spPr>
            <a:xfrm>
              <a:off x="793790" y="5729288"/>
              <a:ext cx="510302" cy="510302"/>
            </a:xfrm>
            <a:prstGeom prst="roundRect">
              <a:avLst>
                <a:gd name="adj" fmla="val 6667"/>
              </a:avLst>
            </a:prstGeom>
            <a:solidFill>
              <a:srgbClr val="484B51"/>
            </a:solidFill>
            <a:ln/>
          </p:spPr>
        </p:sp>
        <p:sp>
          <p:nvSpPr>
            <p:cNvPr id="15" name="Text 12"/>
            <p:cNvSpPr/>
            <p:nvPr/>
          </p:nvSpPr>
          <p:spPr>
            <a:xfrm>
              <a:off x="946785" y="5814298"/>
              <a:ext cx="204192" cy="340281"/>
            </a:xfrm>
            <a:prstGeom prst="rect">
              <a:avLst/>
            </a:prstGeom>
            <a:noFill/>
            <a:ln/>
          </p:spPr>
          <p:txBody>
            <a:bodyPr wrap="none" rtlCol="0" anchor="t"/>
            <a:lstStyle/>
            <a:p>
              <a:pPr marL="0" indent="0" algn="ctr">
                <a:lnSpc>
                  <a:spcPts val="2679"/>
                </a:lnSpc>
                <a:buNone/>
              </a:pPr>
              <a:r>
                <a:rPr lang="en-US" sz="2679" dirty="0">
                  <a:solidFill>
                    <a:srgbClr val="D4D4D1"/>
                  </a:solidFill>
                  <a:latin typeface="IBM Plex Sans" pitchFamily="34" charset="0"/>
                  <a:ea typeface="IBM Plex Sans" pitchFamily="34" charset="-122"/>
                  <a:cs typeface="IBM Plex Sans" pitchFamily="34" charset="-120"/>
                </a:rPr>
                <a:t>3</a:t>
              </a:r>
              <a:endParaRPr lang="en-US" sz="2679" dirty="0"/>
            </a:p>
          </p:txBody>
        </p:sp>
        <p:sp>
          <p:nvSpPr>
            <p:cNvPr id="16" name="Text 13"/>
            <p:cNvSpPr/>
            <p:nvPr/>
          </p:nvSpPr>
          <p:spPr>
            <a:xfrm>
              <a:off x="1530906" y="5729288"/>
              <a:ext cx="2835235" cy="354330"/>
            </a:xfrm>
            <a:prstGeom prst="rect">
              <a:avLst/>
            </a:prstGeom>
            <a:noFill/>
            <a:ln/>
          </p:spPr>
          <p:txBody>
            <a:bodyPr wrap="none" rtlCol="0" anchor="t"/>
            <a:lstStyle/>
            <a:p>
              <a:pPr marL="0" indent="0">
                <a:lnSpc>
                  <a:spcPts val="2791"/>
                </a:lnSpc>
                <a:buNone/>
              </a:pPr>
              <a:r>
                <a:rPr lang="en-US" sz="2233" dirty="0">
                  <a:solidFill>
                    <a:srgbClr val="D4D4D1"/>
                  </a:solidFill>
                  <a:latin typeface="IBM Plex Sans" pitchFamily="34" charset="0"/>
                  <a:ea typeface="IBM Plex Sans" pitchFamily="34" charset="-122"/>
                  <a:cs typeface="IBM Plex Sans" pitchFamily="34" charset="-120"/>
                </a:rPr>
                <a:t>Scalable Solution</a:t>
              </a:r>
              <a:endParaRPr lang="en-US" sz="2233" dirty="0"/>
            </a:p>
          </p:txBody>
        </p:sp>
        <p:sp>
          <p:nvSpPr>
            <p:cNvPr id="17" name="Text 14"/>
            <p:cNvSpPr/>
            <p:nvPr/>
          </p:nvSpPr>
          <p:spPr>
            <a:xfrm>
              <a:off x="1530906" y="6219706"/>
              <a:ext cx="6819305" cy="725805"/>
            </a:xfrm>
            <a:prstGeom prst="rect">
              <a:avLst/>
            </a:prstGeom>
            <a:noFill/>
            <a:ln/>
          </p:spPr>
          <p:txBody>
            <a:bodyPr wrap="square" rtlCol="0" anchor="t"/>
            <a:lstStyle/>
            <a:p>
              <a:pPr marL="0" indent="0">
                <a:lnSpc>
                  <a:spcPts val="2858"/>
                </a:lnSpc>
                <a:buNone/>
              </a:pPr>
              <a:r>
                <a:rPr lang="en-US" sz="1786" dirty="0">
                  <a:solidFill>
                    <a:srgbClr val="D4D4D1"/>
                  </a:solidFill>
                  <a:latin typeface="Roboto" pitchFamily="34" charset="0"/>
                  <a:ea typeface="Roboto" pitchFamily="34" charset="-122"/>
                  <a:cs typeface="Roboto" pitchFamily="34" charset="-120"/>
                </a:rPr>
                <a:t>Create a scalable and adaptable system that can be applied across various digital marketing campaigns.</a:t>
              </a:r>
              <a:endParaRPr lang="en-US" sz="1786" dirty="0"/>
            </a:p>
          </p:txBody>
        </p:sp>
      </p:grpSp>
      <p:pic>
        <p:nvPicPr>
          <p:cNvPr id="21" name="Picture 20">
            <a:extLst>
              <a:ext uri="{FF2B5EF4-FFF2-40B4-BE49-F238E27FC236}">
                <a16:creationId xmlns:a16="http://schemas.microsoft.com/office/drawing/2014/main" id="{11F1F4A2-E5E4-2E7D-D350-859F9EAF810C}"/>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2844424" y="7766651"/>
            <a:ext cx="1785976" cy="46294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DD143D6-A88F-EAB8-9F9B-8ED0F82E7BE3}"/>
              </a:ext>
            </a:extLst>
          </p:cNvPr>
          <p:cNvGrpSpPr/>
          <p:nvPr/>
        </p:nvGrpSpPr>
        <p:grpSpPr>
          <a:xfrm>
            <a:off x="0" y="0"/>
            <a:ext cx="14630400" cy="8229600"/>
            <a:chOff x="0" y="0"/>
            <a:chExt cx="14630400" cy="822960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
          <p:nvSpPr>
            <p:cNvPr id="4" name="Text 2"/>
            <p:cNvSpPr/>
            <p:nvPr/>
          </p:nvSpPr>
          <p:spPr>
            <a:xfrm>
              <a:off x="793790" y="2177058"/>
              <a:ext cx="8953143" cy="708779"/>
            </a:xfrm>
            <a:prstGeom prst="rect">
              <a:avLst/>
            </a:prstGeom>
            <a:noFill/>
            <a:ln/>
          </p:spPr>
          <p:txBody>
            <a:bodyPr wrap="none" rtlCol="0" anchor="t"/>
            <a:lstStyle/>
            <a:p>
              <a:pPr marL="0" indent="0">
                <a:lnSpc>
                  <a:spcPts val="5581"/>
                </a:lnSpc>
                <a:buNone/>
              </a:pPr>
              <a:r>
                <a:rPr lang="en-US" sz="4465" dirty="0">
                  <a:solidFill>
                    <a:srgbClr val="F3F3F2"/>
                  </a:solidFill>
                  <a:latin typeface="IBM Plex Sans" pitchFamily="34" charset="0"/>
                  <a:ea typeface="IBM Plex Sans" pitchFamily="34" charset="-122"/>
                  <a:cs typeface="IBM Plex Sans" pitchFamily="34" charset="-120"/>
                </a:rPr>
                <a:t>Object of Study and Value of Study</a:t>
              </a:r>
              <a:endParaRPr lang="en-US" sz="4465" dirty="0"/>
            </a:p>
          </p:txBody>
        </p:sp>
        <p:sp>
          <p:nvSpPr>
            <p:cNvPr id="5" name="Text 3"/>
            <p:cNvSpPr/>
            <p:nvPr/>
          </p:nvSpPr>
          <p:spPr>
            <a:xfrm>
              <a:off x="793790" y="3452813"/>
              <a:ext cx="2835235" cy="354330"/>
            </a:xfrm>
            <a:prstGeom prst="rect">
              <a:avLst/>
            </a:prstGeom>
            <a:noFill/>
            <a:ln/>
          </p:spPr>
          <p:txBody>
            <a:bodyPr wrap="none" rtlCol="0" anchor="t"/>
            <a:lstStyle/>
            <a:p>
              <a:pPr marL="0" indent="0">
                <a:lnSpc>
                  <a:spcPts val="2791"/>
                </a:lnSpc>
                <a:buNone/>
              </a:pPr>
              <a:r>
                <a:rPr lang="en-US" sz="2233" dirty="0">
                  <a:solidFill>
                    <a:srgbClr val="F3F3F2"/>
                  </a:solidFill>
                  <a:latin typeface="IBM Plex Sans" pitchFamily="34" charset="0"/>
                  <a:ea typeface="IBM Plex Sans" pitchFamily="34" charset="-122"/>
                  <a:cs typeface="IBM Plex Sans" pitchFamily="34" charset="-120"/>
                </a:rPr>
                <a:t>Object of Study</a:t>
              </a:r>
              <a:endParaRPr lang="en-US" sz="2233" dirty="0"/>
            </a:p>
          </p:txBody>
        </p:sp>
        <p:sp>
          <p:nvSpPr>
            <p:cNvPr id="6" name="Text 4"/>
            <p:cNvSpPr/>
            <p:nvPr/>
          </p:nvSpPr>
          <p:spPr>
            <a:xfrm>
              <a:off x="793790" y="4033957"/>
              <a:ext cx="3978116" cy="1814513"/>
            </a:xfrm>
            <a:prstGeom prst="rect">
              <a:avLst/>
            </a:prstGeom>
            <a:noFill/>
            <a:ln/>
          </p:spPr>
          <p:txBody>
            <a:bodyPr wrap="square" rtlCol="0" anchor="t"/>
            <a:lstStyle/>
            <a:p>
              <a:pPr marL="0" indent="0">
                <a:lnSpc>
                  <a:spcPts val="2858"/>
                </a:lnSpc>
                <a:buNone/>
              </a:pPr>
              <a:r>
                <a:rPr lang="en-US" sz="1786" dirty="0">
                  <a:solidFill>
                    <a:srgbClr val="D4D4D1"/>
                  </a:solidFill>
                  <a:latin typeface="Roboto" pitchFamily="34" charset="0"/>
                  <a:ea typeface="Roboto" pitchFamily="34" charset="-122"/>
                  <a:cs typeface="Roboto" pitchFamily="34" charset="-120"/>
                </a:rPr>
                <a:t>The primary focus of this project is to analyze customer behavior and demographic data from digital marketing campaigns to predict conversion rates.</a:t>
              </a:r>
              <a:endParaRPr lang="en-US" sz="1786" dirty="0"/>
            </a:p>
          </p:txBody>
        </p:sp>
        <p:sp>
          <p:nvSpPr>
            <p:cNvPr id="7" name="Text 5"/>
            <p:cNvSpPr/>
            <p:nvPr/>
          </p:nvSpPr>
          <p:spPr>
            <a:xfrm>
              <a:off x="5332928" y="3452813"/>
              <a:ext cx="2835235" cy="354330"/>
            </a:xfrm>
            <a:prstGeom prst="rect">
              <a:avLst/>
            </a:prstGeom>
            <a:noFill/>
            <a:ln/>
          </p:spPr>
          <p:txBody>
            <a:bodyPr wrap="none" rtlCol="0" anchor="t"/>
            <a:lstStyle/>
            <a:p>
              <a:pPr marL="0" indent="0">
                <a:lnSpc>
                  <a:spcPts val="2791"/>
                </a:lnSpc>
                <a:buNone/>
              </a:pPr>
              <a:r>
                <a:rPr lang="en-US" sz="2233" dirty="0">
                  <a:solidFill>
                    <a:srgbClr val="F3F3F2"/>
                  </a:solidFill>
                  <a:latin typeface="IBM Plex Sans" pitchFamily="34" charset="0"/>
                  <a:ea typeface="IBM Plex Sans" pitchFamily="34" charset="-122"/>
                  <a:cs typeface="IBM Plex Sans" pitchFamily="34" charset="-120"/>
                </a:rPr>
                <a:t>Value of Study</a:t>
              </a:r>
              <a:endParaRPr lang="en-US" sz="2233" dirty="0"/>
            </a:p>
          </p:txBody>
        </p:sp>
        <p:sp>
          <p:nvSpPr>
            <p:cNvPr id="8" name="Text 6"/>
            <p:cNvSpPr/>
            <p:nvPr/>
          </p:nvSpPr>
          <p:spPr>
            <a:xfrm>
              <a:off x="5332928" y="4033957"/>
              <a:ext cx="3978116" cy="1814513"/>
            </a:xfrm>
            <a:prstGeom prst="rect">
              <a:avLst/>
            </a:prstGeom>
            <a:noFill/>
            <a:ln/>
          </p:spPr>
          <p:txBody>
            <a:bodyPr wrap="square" rtlCol="0" anchor="t"/>
            <a:lstStyle/>
            <a:p>
              <a:pPr marL="0" indent="0">
                <a:lnSpc>
                  <a:spcPts val="2858"/>
                </a:lnSpc>
                <a:buNone/>
              </a:pPr>
              <a:r>
                <a:rPr lang="en-US" sz="1786" dirty="0">
                  <a:solidFill>
                    <a:srgbClr val="D4D4D1"/>
                  </a:solidFill>
                  <a:latin typeface="Roboto" pitchFamily="34" charset="0"/>
                  <a:ea typeface="Roboto" pitchFamily="34" charset="-122"/>
                  <a:cs typeface="Roboto" pitchFamily="34" charset="-120"/>
                </a:rPr>
                <a:t>By accurately predicting conversions, marketers can optimize their strategies, allocate resources more effectively, and improve overall campaign performance.</a:t>
              </a:r>
              <a:endParaRPr lang="en-US" sz="1786" dirty="0"/>
            </a:p>
          </p:txBody>
        </p:sp>
        <p:sp>
          <p:nvSpPr>
            <p:cNvPr id="9" name="Text 7"/>
            <p:cNvSpPr/>
            <p:nvPr/>
          </p:nvSpPr>
          <p:spPr>
            <a:xfrm>
              <a:off x="9872067" y="3452813"/>
              <a:ext cx="2835235" cy="354330"/>
            </a:xfrm>
            <a:prstGeom prst="rect">
              <a:avLst/>
            </a:prstGeom>
            <a:noFill/>
            <a:ln/>
          </p:spPr>
          <p:txBody>
            <a:bodyPr wrap="none" rtlCol="0" anchor="t"/>
            <a:lstStyle/>
            <a:p>
              <a:pPr marL="0" indent="0">
                <a:lnSpc>
                  <a:spcPts val="2791"/>
                </a:lnSpc>
                <a:buNone/>
              </a:pPr>
              <a:r>
                <a:rPr lang="en-US" sz="2233" dirty="0">
                  <a:solidFill>
                    <a:srgbClr val="F3F3F2"/>
                  </a:solidFill>
                  <a:latin typeface="IBM Plex Sans" pitchFamily="34" charset="0"/>
                  <a:ea typeface="IBM Plex Sans" pitchFamily="34" charset="-122"/>
                  <a:cs typeface="IBM Plex Sans" pitchFamily="34" charset="-120"/>
                </a:rPr>
                <a:t>Potential Impact</a:t>
              </a:r>
              <a:endParaRPr lang="en-US" sz="2233" dirty="0"/>
            </a:p>
          </p:txBody>
        </p:sp>
        <p:sp>
          <p:nvSpPr>
            <p:cNvPr id="10" name="Text 8"/>
            <p:cNvSpPr/>
            <p:nvPr/>
          </p:nvSpPr>
          <p:spPr>
            <a:xfrm>
              <a:off x="9872067" y="4033957"/>
              <a:ext cx="3978116" cy="1814513"/>
            </a:xfrm>
            <a:prstGeom prst="rect">
              <a:avLst/>
            </a:prstGeom>
            <a:noFill/>
            <a:ln/>
          </p:spPr>
          <p:txBody>
            <a:bodyPr wrap="square" rtlCol="0" anchor="t"/>
            <a:lstStyle/>
            <a:p>
              <a:pPr marL="0" indent="0">
                <a:lnSpc>
                  <a:spcPts val="2858"/>
                </a:lnSpc>
                <a:buNone/>
              </a:pPr>
              <a:r>
                <a:rPr lang="en-US" sz="1786" dirty="0">
                  <a:solidFill>
                    <a:srgbClr val="D4D4D1"/>
                  </a:solidFill>
                  <a:latin typeface="Roboto" pitchFamily="34" charset="0"/>
                  <a:ea typeface="Roboto" pitchFamily="34" charset="-122"/>
                  <a:cs typeface="Roboto" pitchFamily="34" charset="-120"/>
                </a:rPr>
                <a:t>Successful implementation of this project can lead to increased return on investment (ROI) and better targeting of potential customers in the digital marketing landscape.</a:t>
              </a:r>
              <a:endParaRPr lang="en-US" sz="1786" dirty="0"/>
            </a:p>
          </p:txBody>
        </p:sp>
      </p:grpSp>
      <p:pic>
        <p:nvPicPr>
          <p:cNvPr id="14" name="Picture 13">
            <a:extLst>
              <a:ext uri="{FF2B5EF4-FFF2-40B4-BE49-F238E27FC236}">
                <a16:creationId xmlns:a16="http://schemas.microsoft.com/office/drawing/2014/main" id="{78389829-0143-38DE-7AFF-83D914F8900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2782467" y="7698292"/>
            <a:ext cx="1785976" cy="46294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143999" y="444652"/>
            <a:ext cx="5296829" cy="6647524"/>
          </a:xfrm>
          <a:prstGeom prst="rect">
            <a:avLst/>
          </a:prstGeom>
        </p:spPr>
      </p:pic>
      <p:sp>
        <p:nvSpPr>
          <p:cNvPr id="6" name="Text 2"/>
          <p:cNvSpPr/>
          <p:nvPr/>
        </p:nvSpPr>
        <p:spPr>
          <a:xfrm>
            <a:off x="555665" y="708168"/>
            <a:ext cx="6087904" cy="496133"/>
          </a:xfrm>
          <a:prstGeom prst="rect">
            <a:avLst/>
          </a:prstGeom>
          <a:noFill/>
          <a:ln/>
        </p:spPr>
        <p:txBody>
          <a:bodyPr wrap="none" rtlCol="0" anchor="t"/>
          <a:lstStyle/>
          <a:p>
            <a:pPr marL="0" indent="0">
              <a:lnSpc>
                <a:spcPts val="3907"/>
              </a:lnSpc>
              <a:buNone/>
            </a:pPr>
            <a:r>
              <a:rPr lang="en-US" sz="3126" dirty="0">
                <a:solidFill>
                  <a:srgbClr val="F3F3F2"/>
                </a:solidFill>
                <a:latin typeface="IBM Plex Sans" pitchFamily="34" charset="0"/>
                <a:ea typeface="IBM Plex Sans" pitchFamily="34" charset="-122"/>
                <a:cs typeface="IBM Plex Sans" pitchFamily="34" charset="-120"/>
              </a:rPr>
              <a:t>Collecting and Preparing the Data</a:t>
            </a:r>
            <a:endParaRPr lang="en-US" sz="3126" dirty="0"/>
          </a:p>
        </p:txBody>
      </p:sp>
      <p:sp>
        <p:nvSpPr>
          <p:cNvPr id="7" name="Text 3"/>
          <p:cNvSpPr/>
          <p:nvPr/>
        </p:nvSpPr>
        <p:spPr>
          <a:xfrm>
            <a:off x="555665" y="1572834"/>
            <a:ext cx="8032671" cy="5706767"/>
          </a:xfrm>
          <a:prstGeom prst="rect">
            <a:avLst/>
          </a:prstGeom>
          <a:noFill/>
          <a:ln/>
        </p:spPr>
        <p:txBody>
          <a:bodyPr wrap="square" rtlCol="0" anchor="t"/>
          <a:lstStyle/>
          <a:p>
            <a:pPr marL="0" indent="0">
              <a:lnSpc>
                <a:spcPts val="2000"/>
              </a:lnSpc>
              <a:buNone/>
            </a:pPr>
            <a:r>
              <a:rPr lang="en-US" sz="1600" dirty="0">
                <a:solidFill>
                  <a:srgbClr val="D4D4D1"/>
                </a:solidFill>
                <a:latin typeface="Roboto" pitchFamily="34" charset="0"/>
                <a:ea typeface="Roboto" pitchFamily="34" charset="-122"/>
                <a:cs typeface="Roboto" pitchFamily="34" charset="-120"/>
              </a:rPr>
              <a:t>Comprehensive customer data is the foundation for successful marketing campaigns. This project involves gathering demographic information and behavioral data from various digital channels, including website analytics, email campaigns, and social media interactions.</a:t>
            </a:r>
          </a:p>
          <a:p>
            <a:pPr marL="0" indent="0">
              <a:lnSpc>
                <a:spcPts val="2000"/>
              </a:lnSpc>
              <a:buNone/>
            </a:pPr>
            <a:endParaRPr lang="en-US" sz="1600" dirty="0">
              <a:solidFill>
                <a:srgbClr val="D4D4D1"/>
              </a:solidFill>
              <a:latin typeface="Roboto" pitchFamily="34" charset="0"/>
              <a:ea typeface="Roboto" pitchFamily="34" charset="-122"/>
              <a:cs typeface="Roboto" pitchFamily="34" charset="-120"/>
            </a:endParaRPr>
          </a:p>
          <a:p>
            <a:pPr>
              <a:lnSpc>
                <a:spcPts val="2000"/>
              </a:lnSpc>
            </a:pPr>
            <a:r>
              <a:rPr lang="en-US" sz="1600" dirty="0">
                <a:solidFill>
                  <a:srgbClr val="D4D4D1"/>
                </a:solidFill>
                <a:latin typeface="Roboto" pitchFamily="34" charset="0"/>
                <a:ea typeface="Roboto" pitchFamily="34" charset="-122"/>
                <a:cs typeface="Roboto" pitchFamily="34" charset="-120"/>
              </a:rPr>
              <a:t>The dataset includes the following key attributes:</a:t>
            </a:r>
          </a:p>
          <a:p>
            <a:pPr>
              <a:lnSpc>
                <a:spcPts val="2000"/>
              </a:lnSpc>
            </a:pPr>
            <a:endParaRPr lang="en-US" sz="1600" dirty="0">
              <a:solidFill>
                <a:srgbClr val="D4D4D1"/>
              </a:solidFill>
              <a:latin typeface="Roboto" pitchFamily="34" charset="0"/>
              <a:ea typeface="Roboto" pitchFamily="34" charset="-122"/>
              <a:cs typeface="Roboto" pitchFamily="34" charset="-120"/>
            </a:endParaRPr>
          </a:p>
          <a:p>
            <a:pPr marL="285750" indent="-285750">
              <a:lnSpc>
                <a:spcPts val="2000"/>
              </a:lnSpc>
              <a:buFont typeface="Arial" panose="020B0604020202020204" pitchFamily="34" charset="0"/>
              <a:buChar char="•"/>
            </a:pPr>
            <a:r>
              <a:rPr lang="en-US" sz="1600" b="1" dirty="0">
                <a:solidFill>
                  <a:srgbClr val="D4D4D1"/>
                </a:solidFill>
                <a:latin typeface="Roboto" pitchFamily="34" charset="0"/>
                <a:ea typeface="Roboto" pitchFamily="34" charset="-122"/>
                <a:cs typeface="Roboto" pitchFamily="34" charset="-120"/>
              </a:rPr>
              <a:t>Categorical Columns:</a:t>
            </a:r>
            <a:r>
              <a:rPr lang="en-US" sz="1600" dirty="0">
                <a:solidFill>
                  <a:srgbClr val="D4D4D1"/>
                </a:solidFill>
                <a:latin typeface="Roboto" pitchFamily="34" charset="0"/>
                <a:ea typeface="Roboto" pitchFamily="34" charset="-122"/>
                <a:cs typeface="Roboto" pitchFamily="34" charset="-120"/>
              </a:rPr>
              <a:t> Gender, Campaign Channel, Campaign Type, Advertising Platform, Advertising Tool</a:t>
            </a:r>
          </a:p>
          <a:p>
            <a:pPr marL="285750" indent="-285750">
              <a:lnSpc>
                <a:spcPts val="2000"/>
              </a:lnSpc>
              <a:buFont typeface="Arial" panose="020B0604020202020204" pitchFamily="34" charset="0"/>
              <a:buChar char="•"/>
            </a:pPr>
            <a:endParaRPr lang="en-US" sz="1600" dirty="0">
              <a:solidFill>
                <a:srgbClr val="D4D4D1"/>
              </a:solidFill>
              <a:latin typeface="Roboto" pitchFamily="34" charset="0"/>
              <a:ea typeface="Roboto" pitchFamily="34" charset="-122"/>
              <a:cs typeface="Roboto" pitchFamily="34" charset="-120"/>
            </a:endParaRPr>
          </a:p>
          <a:p>
            <a:pPr marL="285750" indent="-285750">
              <a:lnSpc>
                <a:spcPts val="2000"/>
              </a:lnSpc>
              <a:buFont typeface="Arial" panose="020B0604020202020204" pitchFamily="34" charset="0"/>
              <a:buChar char="•"/>
            </a:pPr>
            <a:r>
              <a:rPr lang="en-US" sz="1600" b="1" dirty="0">
                <a:solidFill>
                  <a:srgbClr val="D4D4D1"/>
                </a:solidFill>
                <a:latin typeface="Roboto" pitchFamily="34" charset="0"/>
                <a:ea typeface="Roboto" pitchFamily="34" charset="-122"/>
                <a:cs typeface="Roboto" pitchFamily="34" charset="-120"/>
              </a:rPr>
              <a:t>Numerical Columns:</a:t>
            </a:r>
            <a:r>
              <a:rPr lang="en-US" sz="1600" dirty="0">
                <a:solidFill>
                  <a:srgbClr val="D4D4D1"/>
                </a:solidFill>
                <a:latin typeface="Roboto" pitchFamily="34" charset="0"/>
                <a:ea typeface="Roboto" pitchFamily="34" charset="-122"/>
                <a:cs typeface="Roboto" pitchFamily="34" charset="-120"/>
              </a:rPr>
              <a:t> Customer ID, Age, Income, Ad Spend, Click-Through Rate, Conversion Rate, Website Visits, Pages per Visit, Time on Site, Social Shares, Email Opens, Email Clicks, Previous Purchases, Loyalty Points</a:t>
            </a:r>
          </a:p>
          <a:p>
            <a:pPr marL="285750" indent="-285750">
              <a:lnSpc>
                <a:spcPts val="2000"/>
              </a:lnSpc>
              <a:buFont typeface="Arial" panose="020B0604020202020204" pitchFamily="34" charset="0"/>
              <a:buChar char="•"/>
            </a:pPr>
            <a:r>
              <a:rPr lang="en-US" sz="1600" b="1" dirty="0">
                <a:solidFill>
                  <a:srgbClr val="D4D4D1"/>
                </a:solidFill>
                <a:latin typeface="Roboto" pitchFamily="34" charset="0"/>
                <a:ea typeface="Roboto" pitchFamily="34" charset="-122"/>
                <a:cs typeface="Roboto" pitchFamily="34" charset="-120"/>
              </a:rPr>
              <a:t>Target Column:</a:t>
            </a:r>
            <a:r>
              <a:rPr lang="en-US" sz="1600" dirty="0">
                <a:solidFill>
                  <a:srgbClr val="D4D4D1"/>
                </a:solidFill>
                <a:latin typeface="Roboto" pitchFamily="34" charset="0"/>
                <a:ea typeface="Roboto" pitchFamily="34" charset="-122"/>
                <a:cs typeface="Roboto" pitchFamily="34" charset="-120"/>
              </a:rPr>
              <a:t> Conversion</a:t>
            </a:r>
          </a:p>
          <a:p>
            <a:pPr>
              <a:lnSpc>
                <a:spcPts val="2000"/>
              </a:lnSpc>
            </a:pPr>
            <a:endParaRPr lang="en-US" sz="1600" dirty="0">
              <a:solidFill>
                <a:srgbClr val="D4D4D1"/>
              </a:solidFill>
              <a:latin typeface="Roboto" pitchFamily="34" charset="0"/>
              <a:ea typeface="Roboto" pitchFamily="34" charset="-122"/>
              <a:cs typeface="Roboto" pitchFamily="34" charset="-120"/>
            </a:endParaRPr>
          </a:p>
          <a:p>
            <a:pPr>
              <a:lnSpc>
                <a:spcPts val="2000"/>
              </a:lnSpc>
            </a:pPr>
            <a:r>
              <a:rPr lang="en-US" sz="1600" dirty="0">
                <a:solidFill>
                  <a:srgbClr val="D4D4D1"/>
                </a:solidFill>
                <a:latin typeface="Roboto" pitchFamily="34" charset="0"/>
                <a:ea typeface="Roboto" pitchFamily="34" charset="-122"/>
                <a:cs typeface="Roboto" pitchFamily="34" charset="-120"/>
              </a:rPr>
              <a:t>After collecting the data, the next step is to preprocess it to ensure quality and consistency. This includes handling missing values, removing outliers, and standardizing data formats. Thorough data cleaning is essential for building accurate predictive models.</a:t>
            </a:r>
          </a:p>
          <a:p>
            <a:pPr>
              <a:lnSpc>
                <a:spcPts val="2000"/>
              </a:lnSpc>
            </a:pPr>
            <a:endParaRPr lang="en-US" sz="1600" dirty="0">
              <a:solidFill>
                <a:srgbClr val="D4D4D1"/>
              </a:solidFill>
              <a:latin typeface="Roboto" pitchFamily="34" charset="0"/>
              <a:ea typeface="Roboto" pitchFamily="34" charset="-122"/>
              <a:cs typeface="Roboto" pitchFamily="34" charset="-120"/>
            </a:endParaRPr>
          </a:p>
          <a:p>
            <a:pPr>
              <a:lnSpc>
                <a:spcPts val="2000"/>
              </a:lnSpc>
            </a:pPr>
            <a:r>
              <a:rPr lang="en-US" sz="1600" dirty="0">
                <a:solidFill>
                  <a:srgbClr val="D4D4D1"/>
                </a:solidFill>
                <a:latin typeface="Roboto" pitchFamily="34" charset="0"/>
                <a:ea typeface="Roboto" pitchFamily="34" charset="-122"/>
                <a:cs typeface="Roboto" pitchFamily="34" charset="-120"/>
              </a:rPr>
              <a:t>The final stage of data preparation involves feature engineering - identifying and extracting the most relevant attributes that will contribute to the model's ability to predict customer conversions. This step requires a deep understanding of the data and the factors that influence marketing campaign success.</a:t>
            </a:r>
            <a:endParaRPr lang="en-US" sz="1600" dirty="0"/>
          </a:p>
          <a:p>
            <a:pPr>
              <a:lnSpc>
                <a:spcPts val="2000"/>
              </a:lnSpc>
            </a:pPr>
            <a:endParaRPr lang="en-US" sz="1600" dirty="0"/>
          </a:p>
          <a:p>
            <a:pPr>
              <a:lnSpc>
                <a:spcPts val="2000"/>
              </a:lnSpc>
            </a:pPr>
            <a:endParaRPr lang="en-US" sz="1600" dirty="0"/>
          </a:p>
          <a:p>
            <a:pPr marL="285750" indent="-285750">
              <a:lnSpc>
                <a:spcPts val="2000"/>
              </a:lnSpc>
              <a:buFont typeface="Arial" panose="020B0604020202020204" pitchFamily="34" charset="0"/>
              <a:buChar char="•"/>
            </a:pPr>
            <a:endParaRPr lang="en-US" sz="1600" dirty="0"/>
          </a:p>
          <a:p>
            <a:pPr marL="285750" indent="-285750">
              <a:lnSpc>
                <a:spcPts val="2000"/>
              </a:lnSpc>
              <a:buFont typeface="Arial" panose="020B0604020202020204" pitchFamily="34" charset="0"/>
              <a:buChar char="•"/>
            </a:pPr>
            <a:endParaRPr lang="en-US" sz="1600" dirty="0"/>
          </a:p>
          <a:p>
            <a:pPr marL="285750" indent="-285750">
              <a:lnSpc>
                <a:spcPts val="2000"/>
              </a:lnSpc>
              <a:buFont typeface="Arial" panose="020B0604020202020204" pitchFamily="34" charset="0"/>
              <a:buChar char="•"/>
            </a:pPr>
            <a:endParaRPr lang="en-US" sz="1600" dirty="0"/>
          </a:p>
          <a:p>
            <a:pPr marL="0" indent="0">
              <a:lnSpc>
                <a:spcPts val="2000"/>
              </a:lnSpc>
              <a:buNone/>
            </a:pPr>
            <a:endParaRPr lang="en-US" sz="1600" dirty="0"/>
          </a:p>
        </p:txBody>
      </p:sp>
      <p:sp>
        <p:nvSpPr>
          <p:cNvPr id="8" name="Text 4"/>
          <p:cNvSpPr/>
          <p:nvPr/>
        </p:nvSpPr>
        <p:spPr>
          <a:xfrm>
            <a:off x="555665" y="3104436"/>
            <a:ext cx="8032671" cy="254079"/>
          </a:xfrm>
          <a:prstGeom prst="rect">
            <a:avLst/>
          </a:prstGeom>
          <a:noFill/>
          <a:ln/>
        </p:spPr>
        <p:txBody>
          <a:bodyPr wrap="none" rtlCol="0" anchor="t"/>
          <a:lstStyle/>
          <a:p>
            <a:pPr marL="0" indent="0">
              <a:lnSpc>
                <a:spcPts val="2000"/>
              </a:lnSpc>
              <a:buNone/>
            </a:pPr>
            <a:endParaRPr lang="en-US" sz="1250" dirty="0"/>
          </a:p>
        </p:txBody>
      </p:sp>
      <p:sp>
        <p:nvSpPr>
          <p:cNvPr id="9" name="Text 5"/>
          <p:cNvSpPr/>
          <p:nvPr/>
        </p:nvSpPr>
        <p:spPr>
          <a:xfrm>
            <a:off x="809625" y="3537109"/>
            <a:ext cx="7778710" cy="254079"/>
          </a:xfrm>
          <a:prstGeom prst="rect">
            <a:avLst/>
          </a:prstGeom>
          <a:noFill/>
          <a:ln/>
        </p:spPr>
        <p:txBody>
          <a:bodyPr wrap="none" rtlCol="0" anchor="t"/>
          <a:lstStyle/>
          <a:p>
            <a:pPr marL="342900" indent="-342900" algn="l">
              <a:lnSpc>
                <a:spcPts val="2000"/>
              </a:lnSpc>
              <a:buSzPct val="100000"/>
              <a:buChar char="•"/>
            </a:pPr>
            <a:endParaRPr lang="en-US" sz="1250" dirty="0"/>
          </a:p>
        </p:txBody>
      </p:sp>
      <p:sp>
        <p:nvSpPr>
          <p:cNvPr id="10" name="Text 6"/>
          <p:cNvSpPr/>
          <p:nvPr/>
        </p:nvSpPr>
        <p:spPr>
          <a:xfrm>
            <a:off x="809625" y="3846671"/>
            <a:ext cx="7778710" cy="762238"/>
          </a:xfrm>
          <a:prstGeom prst="rect">
            <a:avLst/>
          </a:prstGeom>
          <a:noFill/>
          <a:ln/>
        </p:spPr>
        <p:txBody>
          <a:bodyPr wrap="square" rtlCol="0" anchor="t"/>
          <a:lstStyle/>
          <a:p>
            <a:pPr marL="342900" indent="-342900" algn="l">
              <a:lnSpc>
                <a:spcPts val="2000"/>
              </a:lnSpc>
              <a:buSzPct val="100000"/>
              <a:buChar char="•"/>
            </a:pPr>
            <a:endParaRPr lang="en-US" sz="1250" dirty="0"/>
          </a:p>
        </p:txBody>
      </p:sp>
      <p:sp>
        <p:nvSpPr>
          <p:cNvPr id="11" name="Text 7"/>
          <p:cNvSpPr/>
          <p:nvPr/>
        </p:nvSpPr>
        <p:spPr>
          <a:xfrm>
            <a:off x="809625" y="4664393"/>
            <a:ext cx="7778710" cy="254079"/>
          </a:xfrm>
          <a:prstGeom prst="rect">
            <a:avLst/>
          </a:prstGeom>
          <a:noFill/>
          <a:ln/>
        </p:spPr>
        <p:txBody>
          <a:bodyPr wrap="none" rtlCol="0" anchor="t"/>
          <a:lstStyle/>
          <a:p>
            <a:pPr marL="342900" indent="-342900" algn="l">
              <a:lnSpc>
                <a:spcPts val="2000"/>
              </a:lnSpc>
              <a:buSzPct val="100000"/>
              <a:buChar char="•"/>
            </a:pPr>
            <a:endParaRPr lang="en-US" sz="1250" dirty="0"/>
          </a:p>
        </p:txBody>
      </p:sp>
      <p:sp>
        <p:nvSpPr>
          <p:cNvPr id="12" name="Text 8"/>
          <p:cNvSpPr/>
          <p:nvPr/>
        </p:nvSpPr>
        <p:spPr>
          <a:xfrm>
            <a:off x="555665" y="5097066"/>
            <a:ext cx="8032671" cy="762238"/>
          </a:xfrm>
          <a:prstGeom prst="rect">
            <a:avLst/>
          </a:prstGeom>
          <a:noFill/>
          <a:ln/>
        </p:spPr>
        <p:txBody>
          <a:bodyPr wrap="square" rtlCol="0" anchor="t"/>
          <a:lstStyle/>
          <a:p>
            <a:pPr marL="0" indent="0">
              <a:lnSpc>
                <a:spcPts val="2000"/>
              </a:lnSpc>
              <a:buNone/>
            </a:pPr>
            <a:endParaRPr lang="en-US" sz="1250" dirty="0"/>
          </a:p>
        </p:txBody>
      </p:sp>
      <p:sp>
        <p:nvSpPr>
          <p:cNvPr id="13" name="Text 9"/>
          <p:cNvSpPr/>
          <p:nvPr/>
        </p:nvSpPr>
        <p:spPr>
          <a:xfrm>
            <a:off x="555665" y="6037898"/>
            <a:ext cx="8032671" cy="762238"/>
          </a:xfrm>
          <a:prstGeom prst="rect">
            <a:avLst/>
          </a:prstGeom>
          <a:noFill/>
          <a:ln/>
        </p:spPr>
        <p:txBody>
          <a:bodyPr wrap="square" rtlCol="0" anchor="t"/>
          <a:lstStyle/>
          <a:p>
            <a:pPr marL="0" indent="0">
              <a:lnSpc>
                <a:spcPts val="2000"/>
              </a:lnSpc>
              <a:buNone/>
            </a:pPr>
            <a:endParaRPr lang="en-US" sz="1250" dirty="0"/>
          </a:p>
        </p:txBody>
      </p:sp>
      <p:pic>
        <p:nvPicPr>
          <p:cNvPr id="16" name="Picture 15">
            <a:extLst>
              <a:ext uri="{FF2B5EF4-FFF2-40B4-BE49-F238E27FC236}">
                <a16:creationId xmlns:a16="http://schemas.microsoft.com/office/drawing/2014/main" id="{5E2496D7-70FF-D814-EE9F-12878A945C32}"/>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2844424" y="7725370"/>
            <a:ext cx="1785976" cy="46294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1499445-71CE-6C5F-CE20-76AE2566FAB3}"/>
              </a:ext>
            </a:extLst>
          </p:cNvPr>
          <p:cNvGrpSpPr/>
          <p:nvPr/>
        </p:nvGrpSpPr>
        <p:grpSpPr>
          <a:xfrm>
            <a:off x="0" y="0"/>
            <a:ext cx="14630400" cy="8229600"/>
            <a:chOff x="0" y="0"/>
            <a:chExt cx="14630400" cy="822960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93790" y="1347668"/>
              <a:ext cx="7556421" cy="1417558"/>
            </a:xfrm>
            <a:prstGeom prst="rect">
              <a:avLst/>
            </a:prstGeom>
            <a:noFill/>
            <a:ln/>
          </p:spPr>
          <p:txBody>
            <a:bodyPr wrap="square" rtlCol="0" anchor="t"/>
            <a:lstStyle/>
            <a:p>
              <a:pPr marL="0" indent="0">
                <a:lnSpc>
                  <a:spcPts val="5581"/>
                </a:lnSpc>
                <a:buNone/>
              </a:pPr>
              <a:r>
                <a:rPr lang="en-US" sz="4465" dirty="0">
                  <a:solidFill>
                    <a:srgbClr val="F3F3F2"/>
                  </a:solidFill>
                  <a:latin typeface="IBM Plex Sans" pitchFamily="34" charset="0"/>
                  <a:ea typeface="IBM Plex Sans" pitchFamily="34" charset="-122"/>
                  <a:cs typeface="IBM Plex Sans" pitchFamily="34" charset="-120"/>
                </a:rPr>
                <a:t>EXPLORATORY DATA ANALYSIS</a:t>
              </a:r>
              <a:endParaRPr lang="en-US" sz="4465" dirty="0"/>
            </a:p>
          </p:txBody>
        </p:sp>
        <p:sp>
          <p:nvSpPr>
            <p:cNvPr id="6" name="Text 3"/>
            <p:cNvSpPr/>
            <p:nvPr/>
          </p:nvSpPr>
          <p:spPr>
            <a:xfrm>
              <a:off x="793790" y="3105388"/>
              <a:ext cx="7556421" cy="1088708"/>
            </a:xfrm>
            <a:prstGeom prst="rect">
              <a:avLst/>
            </a:prstGeom>
            <a:noFill/>
            <a:ln/>
          </p:spPr>
          <p:txBody>
            <a:bodyPr wrap="square" rtlCol="0" anchor="t"/>
            <a:lstStyle/>
            <a:p>
              <a:pPr marL="0" indent="0">
                <a:lnSpc>
                  <a:spcPts val="2858"/>
                </a:lnSpc>
                <a:buNone/>
              </a:pPr>
              <a:endParaRPr lang="en-US" sz="1786" dirty="0"/>
            </a:p>
          </p:txBody>
        </p:sp>
        <p:sp>
          <p:nvSpPr>
            <p:cNvPr id="7" name="Text 4"/>
            <p:cNvSpPr/>
            <p:nvPr/>
          </p:nvSpPr>
          <p:spPr>
            <a:xfrm>
              <a:off x="793790" y="4449247"/>
              <a:ext cx="7556421" cy="1088708"/>
            </a:xfrm>
            <a:prstGeom prst="rect">
              <a:avLst/>
            </a:prstGeom>
            <a:noFill/>
            <a:ln/>
          </p:spPr>
          <p:txBody>
            <a:bodyPr wrap="square" rtlCol="0" anchor="t"/>
            <a:lstStyle/>
            <a:p>
              <a:pPr marL="0" indent="0">
                <a:lnSpc>
                  <a:spcPts val="2858"/>
                </a:lnSpc>
                <a:buNone/>
              </a:pPr>
              <a:endParaRPr lang="en-US" sz="1786" dirty="0"/>
            </a:p>
          </p:txBody>
        </p:sp>
        <p:sp>
          <p:nvSpPr>
            <p:cNvPr id="8" name="Text 5"/>
            <p:cNvSpPr/>
            <p:nvPr/>
          </p:nvSpPr>
          <p:spPr>
            <a:xfrm>
              <a:off x="793790" y="5793105"/>
              <a:ext cx="7556421" cy="1088708"/>
            </a:xfrm>
            <a:prstGeom prst="rect">
              <a:avLst/>
            </a:prstGeom>
            <a:noFill/>
            <a:ln/>
          </p:spPr>
          <p:txBody>
            <a:bodyPr wrap="square" rtlCol="0" anchor="t"/>
            <a:lstStyle/>
            <a:p>
              <a:pPr marL="0" indent="0">
                <a:lnSpc>
                  <a:spcPts val="2858"/>
                </a:lnSpc>
                <a:buNone/>
              </a:pPr>
              <a:endParaRPr lang="en-US" sz="1786" dirty="0"/>
            </a:p>
          </p:txBody>
        </p:sp>
        <p:sp>
          <p:nvSpPr>
            <p:cNvPr id="11" name="TextBox 10">
              <a:extLst>
                <a:ext uri="{FF2B5EF4-FFF2-40B4-BE49-F238E27FC236}">
                  <a16:creationId xmlns:a16="http://schemas.microsoft.com/office/drawing/2014/main" id="{B6665544-4D1E-9435-A2A5-6FDF98FDD685}"/>
                </a:ext>
              </a:extLst>
            </p:cNvPr>
            <p:cNvSpPr txBox="1"/>
            <p:nvPr/>
          </p:nvSpPr>
          <p:spPr>
            <a:xfrm>
              <a:off x="669074" y="3034837"/>
              <a:ext cx="7805853" cy="4894930"/>
            </a:xfrm>
            <a:prstGeom prst="rect">
              <a:avLst/>
            </a:prstGeom>
            <a:noFill/>
          </p:spPr>
          <p:txBody>
            <a:bodyPr wrap="square" rtlCol="0">
              <a:spAutoFit/>
            </a:bodyPr>
            <a:lstStyle/>
            <a:p>
              <a:pPr marL="0" indent="0">
                <a:lnSpc>
                  <a:spcPts val="2858"/>
                </a:lnSpc>
                <a:buNone/>
              </a:pPr>
              <a:r>
                <a:rPr lang="en-US" sz="1800" dirty="0">
                  <a:solidFill>
                    <a:srgbClr val="D4D4D1"/>
                  </a:solidFill>
                  <a:latin typeface="Roboto" pitchFamily="34" charset="0"/>
                  <a:ea typeface="Roboto" pitchFamily="34" charset="-122"/>
                  <a:cs typeface="Roboto" pitchFamily="34" charset="-120"/>
                </a:rPr>
                <a:t>Exploratory Data Analysis (EDA) helped us understand the structure of the dataset, identify patterns, and extract valuable insights that are crucial for optimizing marketing strategies.</a:t>
              </a:r>
            </a:p>
            <a:p>
              <a:pPr marL="0" indent="0">
                <a:lnSpc>
                  <a:spcPts val="2858"/>
                </a:lnSpc>
                <a:buNone/>
              </a:pPr>
              <a:endParaRPr lang="en-US" dirty="0">
                <a:solidFill>
                  <a:srgbClr val="D4D4D1"/>
                </a:solidFill>
                <a:latin typeface="Roboto" pitchFamily="34" charset="0"/>
                <a:ea typeface="Roboto" pitchFamily="34" charset="-122"/>
                <a:cs typeface="Roboto" pitchFamily="34" charset="-120"/>
              </a:endParaRPr>
            </a:p>
            <a:p>
              <a:pPr>
                <a:lnSpc>
                  <a:spcPts val="2858"/>
                </a:lnSpc>
              </a:pPr>
              <a:r>
                <a:rPr lang="en-US" sz="1800" dirty="0">
                  <a:solidFill>
                    <a:srgbClr val="D4D4D1"/>
                  </a:solidFill>
                  <a:latin typeface="Roboto" pitchFamily="34" charset="0"/>
                  <a:ea typeface="Roboto" pitchFamily="34" charset="-122"/>
                  <a:cs typeface="Roboto" pitchFamily="34" charset="-120"/>
                </a:rPr>
                <a:t>During EDA, we analyzed the distribution of each feature, such as customer demographics, engagement metrics, and response rates, and checked the correlations between these features to understand their interrelationships.</a:t>
              </a:r>
            </a:p>
            <a:p>
              <a:pPr>
                <a:lnSpc>
                  <a:spcPts val="2858"/>
                </a:lnSpc>
              </a:pPr>
              <a:endParaRPr lang="en-US" dirty="0">
                <a:solidFill>
                  <a:srgbClr val="D4D4D1"/>
                </a:solidFill>
                <a:latin typeface="Roboto" pitchFamily="34" charset="0"/>
                <a:ea typeface="Roboto" pitchFamily="34" charset="-122"/>
                <a:cs typeface="Roboto" pitchFamily="34" charset="-120"/>
              </a:endParaRPr>
            </a:p>
            <a:p>
              <a:pPr>
                <a:lnSpc>
                  <a:spcPts val="2858"/>
                </a:lnSpc>
              </a:pPr>
              <a:r>
                <a:rPr lang="en-US" sz="1800" dirty="0">
                  <a:solidFill>
                    <a:srgbClr val="D4D4D1"/>
                  </a:solidFill>
                  <a:latin typeface="Roboto" pitchFamily="34" charset="0"/>
                  <a:ea typeface="Roboto" pitchFamily="34" charset="-122"/>
                  <a:cs typeface="Roboto" pitchFamily="34" charset="-120"/>
                </a:rPr>
                <a:t>Importantly, our dataset was clean and complete, with no missing values or outliers. This provided a solid foundation for the subsequent modeling and analysis stages. </a:t>
              </a:r>
              <a:endParaRPr lang="en-US" sz="1800" dirty="0"/>
            </a:p>
            <a:p>
              <a:pPr>
                <a:lnSpc>
                  <a:spcPts val="2858"/>
                </a:lnSpc>
              </a:pPr>
              <a:endParaRPr lang="en-US" sz="1800" dirty="0"/>
            </a:p>
            <a:p>
              <a:pPr marL="0" indent="0">
                <a:lnSpc>
                  <a:spcPts val="2858"/>
                </a:lnSpc>
                <a:buNone/>
              </a:pPr>
              <a:endParaRPr lang="en-US" sz="1800" dirty="0"/>
            </a:p>
          </p:txBody>
        </p:sp>
      </p:grpSp>
      <p:pic>
        <p:nvPicPr>
          <p:cNvPr id="13" name="Picture 12">
            <a:extLst>
              <a:ext uri="{FF2B5EF4-FFF2-40B4-BE49-F238E27FC236}">
                <a16:creationId xmlns:a16="http://schemas.microsoft.com/office/drawing/2014/main" id="{52DEACC3-6542-14C8-E3C6-68F708796137}"/>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2855310" y="7725370"/>
            <a:ext cx="1785976" cy="46294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211873"/>
            <a:ext cx="14630400" cy="9294852"/>
          </a:xfrm>
          <a:prstGeom prst="rect">
            <a:avLst/>
          </a:prstGeom>
          <a:solidFill>
            <a:srgbClr val="292C32"/>
          </a:solidFill>
          <a:ln/>
        </p:spPr>
      </p:sp>
      <p:sp>
        <p:nvSpPr>
          <p:cNvPr id="4" name="Text 2"/>
          <p:cNvSpPr/>
          <p:nvPr/>
        </p:nvSpPr>
        <p:spPr>
          <a:xfrm>
            <a:off x="3381136" y="266753"/>
            <a:ext cx="8376047" cy="496133"/>
          </a:xfrm>
          <a:prstGeom prst="rect">
            <a:avLst/>
          </a:prstGeom>
          <a:noFill/>
          <a:ln/>
        </p:spPr>
        <p:txBody>
          <a:bodyPr wrap="none" rtlCol="0" anchor="t"/>
          <a:lstStyle/>
          <a:p>
            <a:pPr marL="0" indent="0">
              <a:lnSpc>
                <a:spcPts val="3907"/>
              </a:lnSpc>
              <a:buNone/>
            </a:pPr>
            <a:r>
              <a:rPr lang="en-US" sz="3126" dirty="0">
                <a:solidFill>
                  <a:srgbClr val="F3F3F2"/>
                </a:solidFill>
                <a:latin typeface="IBM Plex Sans" pitchFamily="34" charset="0"/>
                <a:ea typeface="IBM Plex Sans" pitchFamily="34" charset="-122"/>
                <a:cs typeface="IBM Plex Sans" pitchFamily="34" charset="-120"/>
              </a:rPr>
              <a:t>DISTRIBUTION OF CATEGORICAL VARIABLES</a:t>
            </a:r>
            <a:endParaRPr lang="en-US" sz="3126" dirty="0"/>
          </a:p>
        </p:txBody>
      </p:sp>
      <p:pic>
        <p:nvPicPr>
          <p:cNvPr id="5" name="Image 0" descr="preencoded.png"/>
          <p:cNvPicPr>
            <a:picLocks noChangeAspect="1"/>
          </p:cNvPicPr>
          <p:nvPr/>
        </p:nvPicPr>
        <p:blipFill>
          <a:blip r:embed="rId3"/>
          <a:stretch>
            <a:fillRect/>
          </a:stretch>
        </p:blipFill>
        <p:spPr>
          <a:xfrm>
            <a:off x="2065497" y="940839"/>
            <a:ext cx="3341013" cy="3341013"/>
          </a:xfrm>
          <a:prstGeom prst="rect">
            <a:avLst/>
          </a:prstGeom>
        </p:spPr>
      </p:pic>
      <p:sp>
        <p:nvSpPr>
          <p:cNvPr id="6" name="Text 3"/>
          <p:cNvSpPr/>
          <p:nvPr/>
        </p:nvSpPr>
        <p:spPr>
          <a:xfrm>
            <a:off x="2065496" y="4476729"/>
            <a:ext cx="2381607" cy="297656"/>
          </a:xfrm>
          <a:prstGeom prst="rect">
            <a:avLst/>
          </a:prstGeom>
          <a:noFill/>
          <a:ln/>
        </p:spPr>
        <p:txBody>
          <a:bodyPr wrap="none" rtlCol="0" anchor="t"/>
          <a:lstStyle/>
          <a:p>
            <a:pPr marL="0" indent="0" algn="l">
              <a:lnSpc>
                <a:spcPts val="2344"/>
              </a:lnSpc>
              <a:buNone/>
            </a:pPr>
            <a:r>
              <a:rPr lang="en-US" sz="2000" dirty="0">
                <a:solidFill>
                  <a:srgbClr val="D4D4D1"/>
                </a:solidFill>
                <a:latin typeface="IBM Plex Sans" pitchFamily="34" charset="0"/>
                <a:ea typeface="IBM Plex Sans" pitchFamily="34" charset="-122"/>
                <a:cs typeface="IBM Plex Sans" pitchFamily="34" charset="-120"/>
              </a:rPr>
              <a:t>Campaign Channel</a:t>
            </a:r>
            <a:endParaRPr lang="en-US" sz="2000" dirty="0"/>
          </a:p>
        </p:txBody>
      </p:sp>
      <p:sp>
        <p:nvSpPr>
          <p:cNvPr id="7" name="Text 4"/>
          <p:cNvSpPr/>
          <p:nvPr/>
        </p:nvSpPr>
        <p:spPr>
          <a:xfrm>
            <a:off x="2319454" y="4827844"/>
            <a:ext cx="3087053" cy="254079"/>
          </a:xfrm>
          <a:prstGeom prst="rect">
            <a:avLst/>
          </a:prstGeom>
          <a:noFill/>
          <a:ln/>
        </p:spPr>
        <p:txBody>
          <a:bodyPr wrap="none" rtlCol="0" anchor="t"/>
          <a:lstStyle/>
          <a:p>
            <a:pPr marL="342900" indent="-342900" algn="l">
              <a:lnSpc>
                <a:spcPts val="2000"/>
              </a:lnSpc>
              <a:buSzPct val="100000"/>
              <a:buChar char="•"/>
            </a:pPr>
            <a:r>
              <a:rPr lang="en-US" sz="1400" b="1" dirty="0">
                <a:solidFill>
                  <a:srgbClr val="D4D4D1"/>
                </a:solidFill>
                <a:latin typeface="Roboto" pitchFamily="34" charset="0"/>
                <a:ea typeface="Roboto" pitchFamily="34" charset="-122"/>
                <a:cs typeface="Roboto" pitchFamily="34" charset="-120"/>
              </a:rPr>
              <a:t>Campaign Channel Distribution:</a:t>
            </a:r>
            <a:endParaRPr lang="en-US" sz="1400" dirty="0"/>
          </a:p>
        </p:txBody>
      </p:sp>
      <p:grpSp>
        <p:nvGrpSpPr>
          <p:cNvPr id="30" name="Group 29">
            <a:extLst>
              <a:ext uri="{FF2B5EF4-FFF2-40B4-BE49-F238E27FC236}">
                <a16:creationId xmlns:a16="http://schemas.microsoft.com/office/drawing/2014/main" id="{4A69971C-214D-822A-B6A4-4C843FF22BFD}"/>
              </a:ext>
            </a:extLst>
          </p:cNvPr>
          <p:cNvGrpSpPr/>
          <p:nvPr/>
        </p:nvGrpSpPr>
        <p:grpSpPr>
          <a:xfrm>
            <a:off x="2319514" y="5130580"/>
            <a:ext cx="2832975" cy="2374191"/>
            <a:chOff x="2573534" y="5492115"/>
            <a:chExt cx="2832975" cy="2183369"/>
          </a:xfrm>
        </p:grpSpPr>
        <p:sp>
          <p:nvSpPr>
            <p:cNvPr id="8" name="Text 5"/>
            <p:cNvSpPr/>
            <p:nvPr/>
          </p:nvSpPr>
          <p:spPr>
            <a:xfrm>
              <a:off x="2573536" y="5492115"/>
              <a:ext cx="2832973" cy="254079"/>
            </a:xfrm>
            <a:prstGeom prst="rect">
              <a:avLst/>
            </a:prstGeom>
            <a:noFill/>
            <a:ln/>
          </p:spPr>
          <p:txBody>
            <a:bodyPr wrap="none" rtlCol="0" anchor="t"/>
            <a:lstStyle/>
            <a:p>
              <a:pPr marL="685800" lvl="1" indent="-342900" algn="l">
                <a:lnSpc>
                  <a:spcPts val="2000"/>
                </a:lnSpc>
                <a:buSzPct val="100000"/>
                <a:buChar char="•"/>
              </a:pPr>
              <a:r>
                <a:rPr lang="en-US" sz="1400" b="1" dirty="0">
                  <a:solidFill>
                    <a:srgbClr val="D4D4D1"/>
                  </a:solidFill>
                  <a:latin typeface="Roboto" pitchFamily="34" charset="0"/>
                  <a:ea typeface="Roboto" pitchFamily="34" charset="-122"/>
                  <a:cs typeface="Roboto" pitchFamily="34" charset="-120"/>
                </a:rPr>
                <a:t>Referral</a:t>
              </a:r>
              <a:r>
                <a:rPr lang="en-US" sz="1400" dirty="0">
                  <a:solidFill>
                    <a:srgbClr val="D4D4D1"/>
                  </a:solidFill>
                  <a:latin typeface="Roboto" pitchFamily="34" charset="0"/>
                  <a:ea typeface="Roboto" pitchFamily="34" charset="-122"/>
                  <a:cs typeface="Roboto" pitchFamily="34" charset="-120"/>
                </a:rPr>
                <a:t>: Approximately 21.49%</a:t>
              </a:r>
              <a:endParaRPr lang="en-US" sz="1400" dirty="0"/>
            </a:p>
          </p:txBody>
        </p:sp>
        <p:sp>
          <p:nvSpPr>
            <p:cNvPr id="9" name="Text 6"/>
            <p:cNvSpPr/>
            <p:nvPr/>
          </p:nvSpPr>
          <p:spPr>
            <a:xfrm>
              <a:off x="2573536" y="5801678"/>
              <a:ext cx="2832973" cy="254079"/>
            </a:xfrm>
            <a:prstGeom prst="rect">
              <a:avLst/>
            </a:prstGeom>
            <a:noFill/>
            <a:ln/>
          </p:spPr>
          <p:txBody>
            <a:bodyPr wrap="none" rtlCol="0" anchor="t"/>
            <a:lstStyle/>
            <a:p>
              <a:pPr marL="685800" lvl="1" indent="-342900" algn="l">
                <a:lnSpc>
                  <a:spcPts val="2000"/>
                </a:lnSpc>
                <a:buSzPct val="100000"/>
                <a:buChar char="•"/>
              </a:pPr>
              <a:r>
                <a:rPr lang="en-US" sz="1400" b="1" dirty="0">
                  <a:solidFill>
                    <a:srgbClr val="D4D4D1"/>
                  </a:solidFill>
                  <a:latin typeface="Roboto" pitchFamily="34" charset="0"/>
                  <a:ea typeface="Roboto" pitchFamily="34" charset="-122"/>
                  <a:cs typeface="Roboto" pitchFamily="34" charset="-120"/>
                </a:rPr>
                <a:t>PPC (Pay-Per-Click)</a:t>
              </a:r>
              <a:r>
                <a:rPr lang="en-US" sz="1400" dirty="0">
                  <a:solidFill>
                    <a:srgbClr val="D4D4D1"/>
                  </a:solidFill>
                  <a:latin typeface="Roboto" pitchFamily="34" charset="0"/>
                  <a:ea typeface="Roboto" pitchFamily="34" charset="-122"/>
                  <a:cs typeface="Roboto" pitchFamily="34" charset="-120"/>
                </a:rPr>
                <a:t>: Around 20.69%</a:t>
              </a:r>
              <a:endParaRPr lang="en-US" sz="1400" dirty="0"/>
            </a:p>
          </p:txBody>
        </p:sp>
        <p:sp>
          <p:nvSpPr>
            <p:cNvPr id="10" name="Text 7"/>
            <p:cNvSpPr/>
            <p:nvPr/>
          </p:nvSpPr>
          <p:spPr>
            <a:xfrm>
              <a:off x="2573536" y="6111240"/>
              <a:ext cx="2832973" cy="254079"/>
            </a:xfrm>
            <a:prstGeom prst="rect">
              <a:avLst/>
            </a:prstGeom>
            <a:noFill/>
            <a:ln/>
          </p:spPr>
          <p:txBody>
            <a:bodyPr wrap="none" rtlCol="0" anchor="t"/>
            <a:lstStyle/>
            <a:p>
              <a:pPr marL="685800" lvl="1" indent="-342900" algn="l">
                <a:lnSpc>
                  <a:spcPts val="2000"/>
                </a:lnSpc>
                <a:buSzPct val="100000"/>
                <a:buChar char="•"/>
              </a:pPr>
              <a:r>
                <a:rPr lang="en-US" sz="1400" b="1" dirty="0">
                  <a:solidFill>
                    <a:srgbClr val="D4D4D1"/>
                  </a:solidFill>
                  <a:latin typeface="Roboto" pitchFamily="34" charset="0"/>
                  <a:ea typeface="Roboto" pitchFamily="34" charset="-122"/>
                  <a:cs typeface="Roboto" pitchFamily="34" charset="-120"/>
                </a:rPr>
                <a:t>Email</a:t>
              </a:r>
              <a:r>
                <a:rPr lang="en-US" sz="1400" dirty="0">
                  <a:solidFill>
                    <a:srgbClr val="D4D4D1"/>
                  </a:solidFill>
                  <a:latin typeface="Roboto" pitchFamily="34" charset="0"/>
                  <a:ea typeface="Roboto" pitchFamily="34" charset="-122"/>
                  <a:cs typeface="Roboto" pitchFamily="34" charset="-120"/>
                </a:rPr>
                <a:t>: About 19.46%</a:t>
              </a:r>
              <a:endParaRPr lang="en-US" sz="1400" dirty="0"/>
            </a:p>
          </p:txBody>
        </p:sp>
        <p:sp>
          <p:nvSpPr>
            <p:cNvPr id="11" name="Text 8"/>
            <p:cNvSpPr/>
            <p:nvPr/>
          </p:nvSpPr>
          <p:spPr>
            <a:xfrm>
              <a:off x="2573536" y="6420803"/>
              <a:ext cx="2832973" cy="508159"/>
            </a:xfrm>
            <a:prstGeom prst="rect">
              <a:avLst/>
            </a:prstGeom>
            <a:noFill/>
            <a:ln/>
          </p:spPr>
          <p:txBody>
            <a:bodyPr wrap="square" rtlCol="0" anchor="t"/>
            <a:lstStyle/>
            <a:p>
              <a:pPr marL="685800" lvl="1" indent="-342900" algn="l">
                <a:lnSpc>
                  <a:spcPts val="2000"/>
                </a:lnSpc>
                <a:buSzPct val="100000"/>
                <a:buChar char="•"/>
              </a:pPr>
              <a:r>
                <a:rPr lang="en-US" sz="1400" b="1" dirty="0">
                  <a:solidFill>
                    <a:srgbClr val="D4D4D1"/>
                  </a:solidFill>
                  <a:latin typeface="Roboto" pitchFamily="34" charset="0"/>
                  <a:ea typeface="Roboto" pitchFamily="34" charset="-122"/>
                  <a:cs typeface="Roboto" pitchFamily="34" charset="-120"/>
                </a:rPr>
                <a:t>SEO (Search Engine Optimization)</a:t>
              </a:r>
              <a:r>
                <a:rPr lang="en-US" sz="1400" dirty="0">
                  <a:solidFill>
                    <a:srgbClr val="D4D4D1"/>
                  </a:solidFill>
                  <a:latin typeface="Roboto" pitchFamily="34" charset="0"/>
                  <a:ea typeface="Roboto" pitchFamily="34" charset="-122"/>
                  <a:cs typeface="Roboto" pitchFamily="34" charset="-120"/>
                </a:rPr>
                <a:t>: Roughly</a:t>
              </a:r>
            </a:p>
            <a:p>
              <a:pPr marL="685800" lvl="1" indent="-342900" algn="l">
                <a:lnSpc>
                  <a:spcPts val="2000"/>
                </a:lnSpc>
                <a:buSzPct val="100000"/>
                <a:buChar char="•"/>
              </a:pPr>
              <a:r>
                <a:rPr lang="en-US" sz="1400" dirty="0">
                  <a:solidFill>
                    <a:srgbClr val="D4D4D1"/>
                  </a:solidFill>
                  <a:latin typeface="Roboto" pitchFamily="34" charset="0"/>
                  <a:ea typeface="Roboto" pitchFamily="34" charset="-122"/>
                  <a:cs typeface="Roboto" pitchFamily="34" charset="-120"/>
                </a:rPr>
                <a:t>19.37%</a:t>
              </a:r>
              <a:endParaRPr lang="en-US" sz="1400" dirty="0"/>
            </a:p>
          </p:txBody>
        </p:sp>
        <p:sp>
          <p:nvSpPr>
            <p:cNvPr id="12" name="Text 9"/>
            <p:cNvSpPr/>
            <p:nvPr/>
          </p:nvSpPr>
          <p:spPr>
            <a:xfrm>
              <a:off x="2573534" y="7167325"/>
              <a:ext cx="2832973" cy="508159"/>
            </a:xfrm>
            <a:prstGeom prst="rect">
              <a:avLst/>
            </a:prstGeom>
            <a:noFill/>
            <a:ln/>
          </p:spPr>
          <p:txBody>
            <a:bodyPr wrap="square" rtlCol="0" anchor="t"/>
            <a:lstStyle/>
            <a:p>
              <a:pPr marL="685800" lvl="1" indent="-342900" algn="l">
                <a:lnSpc>
                  <a:spcPts val="2000"/>
                </a:lnSpc>
                <a:buSzPct val="100000"/>
                <a:buChar char="•"/>
              </a:pPr>
              <a:r>
                <a:rPr lang="en-US" sz="1400" b="1" dirty="0">
                  <a:solidFill>
                    <a:srgbClr val="D4D4D1"/>
                  </a:solidFill>
                  <a:latin typeface="Roboto" pitchFamily="34" charset="0"/>
                  <a:ea typeface="Roboto" pitchFamily="34" charset="-122"/>
                  <a:cs typeface="Roboto" pitchFamily="34" charset="-120"/>
                </a:rPr>
                <a:t>Social Media</a:t>
              </a:r>
              <a:r>
                <a:rPr lang="en-US" sz="1400" dirty="0">
                  <a:solidFill>
                    <a:srgbClr val="D4D4D1"/>
                  </a:solidFill>
                  <a:latin typeface="Roboto" pitchFamily="34" charset="0"/>
                  <a:ea typeface="Roboto" pitchFamily="34" charset="-122"/>
                  <a:cs typeface="Roboto" pitchFamily="34" charset="-120"/>
                </a:rPr>
                <a:t>: Occupies the smallest portion</a:t>
              </a:r>
              <a:endParaRPr lang="en-US" sz="1400" dirty="0"/>
            </a:p>
          </p:txBody>
        </p:sp>
      </p:grpSp>
      <p:sp>
        <p:nvSpPr>
          <p:cNvPr id="13" name="Text 10"/>
          <p:cNvSpPr/>
          <p:nvPr/>
        </p:nvSpPr>
        <p:spPr>
          <a:xfrm>
            <a:off x="2065497" y="7488184"/>
            <a:ext cx="3341013" cy="1270397"/>
          </a:xfrm>
          <a:prstGeom prst="rect">
            <a:avLst/>
          </a:prstGeom>
          <a:noFill/>
          <a:ln/>
        </p:spPr>
        <p:txBody>
          <a:bodyPr wrap="square" rtlCol="0" anchor="t"/>
          <a:lstStyle/>
          <a:p>
            <a:pPr marL="0" indent="0" algn="l">
              <a:lnSpc>
                <a:spcPts val="2000"/>
              </a:lnSpc>
              <a:buNone/>
            </a:pPr>
            <a:r>
              <a:rPr lang="en-US" sz="1250" dirty="0">
                <a:solidFill>
                  <a:srgbClr val="D4D4D1"/>
                </a:solidFill>
                <a:latin typeface="Roboto" pitchFamily="34" charset="0"/>
                <a:ea typeface="Roboto" pitchFamily="34" charset="-122"/>
                <a:cs typeface="Roboto" pitchFamily="34" charset="-120"/>
              </a:rPr>
              <a:t>This chart provides a visual representation of the distribution of marketing campaign channels. It offers insights into the relative popularity and effectiveness of each channel, which can inform marketing strategy decisions.</a:t>
            </a:r>
            <a:endParaRPr lang="en-US" sz="1250" dirty="0"/>
          </a:p>
        </p:txBody>
      </p:sp>
      <p:pic>
        <p:nvPicPr>
          <p:cNvPr id="14" name="Image 1" descr="preencoded.png"/>
          <p:cNvPicPr>
            <a:picLocks noChangeAspect="1"/>
          </p:cNvPicPr>
          <p:nvPr/>
        </p:nvPicPr>
        <p:blipFill>
          <a:blip r:embed="rId4"/>
          <a:stretch>
            <a:fillRect/>
          </a:stretch>
        </p:blipFill>
        <p:spPr>
          <a:xfrm>
            <a:off x="5644634" y="956250"/>
            <a:ext cx="3341013" cy="3341013"/>
          </a:xfrm>
          <a:prstGeom prst="rect">
            <a:avLst/>
          </a:prstGeom>
        </p:spPr>
      </p:pic>
      <p:sp>
        <p:nvSpPr>
          <p:cNvPr id="15" name="Text 11"/>
          <p:cNvSpPr/>
          <p:nvPr/>
        </p:nvSpPr>
        <p:spPr>
          <a:xfrm>
            <a:off x="5644634" y="4476729"/>
            <a:ext cx="2381607" cy="297656"/>
          </a:xfrm>
          <a:prstGeom prst="rect">
            <a:avLst/>
          </a:prstGeom>
          <a:noFill/>
          <a:ln/>
        </p:spPr>
        <p:txBody>
          <a:bodyPr wrap="none" rtlCol="0" anchor="t"/>
          <a:lstStyle/>
          <a:p>
            <a:pPr marL="0" indent="0" algn="l">
              <a:lnSpc>
                <a:spcPts val="2344"/>
              </a:lnSpc>
              <a:buNone/>
            </a:pPr>
            <a:r>
              <a:rPr lang="en-US" sz="2000" dirty="0">
                <a:solidFill>
                  <a:srgbClr val="D4D4D1"/>
                </a:solidFill>
                <a:latin typeface="IBM Plex Sans" pitchFamily="34" charset="0"/>
                <a:ea typeface="IBM Plex Sans" pitchFamily="34" charset="-122"/>
                <a:cs typeface="IBM Plex Sans" pitchFamily="34" charset="-120"/>
              </a:rPr>
              <a:t>Campaign Type</a:t>
            </a:r>
            <a:endParaRPr lang="en-US" sz="2000" dirty="0"/>
          </a:p>
        </p:txBody>
      </p:sp>
      <p:sp>
        <p:nvSpPr>
          <p:cNvPr id="16" name="Text 12"/>
          <p:cNvSpPr/>
          <p:nvPr/>
        </p:nvSpPr>
        <p:spPr>
          <a:xfrm>
            <a:off x="5771584" y="4879170"/>
            <a:ext cx="3087053" cy="254079"/>
          </a:xfrm>
          <a:prstGeom prst="rect">
            <a:avLst/>
          </a:prstGeom>
          <a:noFill/>
          <a:ln/>
        </p:spPr>
        <p:txBody>
          <a:bodyPr wrap="none" rtlCol="0" anchor="t"/>
          <a:lstStyle/>
          <a:p>
            <a:pPr marL="342900" indent="-342900" algn="l">
              <a:lnSpc>
                <a:spcPts val="2000"/>
              </a:lnSpc>
              <a:buSzPct val="100000"/>
              <a:buChar char="•"/>
            </a:pPr>
            <a:r>
              <a:rPr lang="en-US" sz="1400" b="1" dirty="0">
                <a:solidFill>
                  <a:srgbClr val="D4D4D1"/>
                </a:solidFill>
                <a:latin typeface="Roboto" pitchFamily="34" charset="0"/>
                <a:ea typeface="Roboto" pitchFamily="34" charset="-122"/>
                <a:cs typeface="Roboto" pitchFamily="34" charset="-120"/>
              </a:rPr>
              <a:t>Campaign Type Distribution:</a:t>
            </a:r>
            <a:endParaRPr lang="en-US" sz="1400" dirty="0"/>
          </a:p>
        </p:txBody>
      </p:sp>
      <p:grpSp>
        <p:nvGrpSpPr>
          <p:cNvPr id="31" name="Group 30">
            <a:extLst>
              <a:ext uri="{FF2B5EF4-FFF2-40B4-BE49-F238E27FC236}">
                <a16:creationId xmlns:a16="http://schemas.microsoft.com/office/drawing/2014/main" id="{85B5CF0C-6E37-EBCA-77B8-ABE23B272126}"/>
              </a:ext>
            </a:extLst>
          </p:cNvPr>
          <p:cNvGrpSpPr/>
          <p:nvPr/>
        </p:nvGrpSpPr>
        <p:grpSpPr>
          <a:xfrm>
            <a:off x="5771584" y="5325369"/>
            <a:ext cx="2832973" cy="1182767"/>
            <a:chOff x="6152674" y="5492115"/>
            <a:chExt cx="2832973" cy="1182767"/>
          </a:xfrm>
        </p:grpSpPr>
        <p:sp>
          <p:nvSpPr>
            <p:cNvPr id="17" name="Text 13"/>
            <p:cNvSpPr/>
            <p:nvPr/>
          </p:nvSpPr>
          <p:spPr>
            <a:xfrm>
              <a:off x="6152674" y="5492115"/>
              <a:ext cx="2832973" cy="254079"/>
            </a:xfrm>
            <a:prstGeom prst="rect">
              <a:avLst/>
            </a:prstGeom>
            <a:noFill/>
            <a:ln/>
          </p:spPr>
          <p:txBody>
            <a:bodyPr wrap="none" rtlCol="0" anchor="t"/>
            <a:lstStyle/>
            <a:p>
              <a:pPr marL="685800" lvl="1" indent="-342900" algn="l">
                <a:lnSpc>
                  <a:spcPts val="2000"/>
                </a:lnSpc>
                <a:buSzPct val="100000"/>
                <a:buChar char="•"/>
              </a:pPr>
              <a:r>
                <a:rPr lang="en-US" sz="1400" b="1" dirty="0">
                  <a:solidFill>
                    <a:srgbClr val="D4D4D1"/>
                  </a:solidFill>
                  <a:latin typeface="Roboto" pitchFamily="34" charset="0"/>
                  <a:ea typeface="Roboto" pitchFamily="34" charset="-122"/>
                  <a:cs typeface="Roboto" pitchFamily="34" charset="-120"/>
                </a:rPr>
                <a:t>Conversion</a:t>
              </a:r>
              <a:r>
                <a:rPr lang="en-US" sz="1400" dirty="0">
                  <a:solidFill>
                    <a:srgbClr val="D4D4D1"/>
                  </a:solidFill>
                  <a:latin typeface="Roboto" pitchFamily="34" charset="0"/>
                  <a:ea typeface="Roboto" pitchFamily="34" charset="-122"/>
                  <a:cs typeface="Roboto" pitchFamily="34" charset="-120"/>
                </a:rPr>
                <a:t>: Approximately 24.85%</a:t>
              </a:r>
              <a:endParaRPr lang="en-US" sz="1400" dirty="0"/>
            </a:p>
          </p:txBody>
        </p:sp>
        <p:sp>
          <p:nvSpPr>
            <p:cNvPr id="18" name="Text 14"/>
            <p:cNvSpPr/>
            <p:nvPr/>
          </p:nvSpPr>
          <p:spPr>
            <a:xfrm>
              <a:off x="6152674" y="5801678"/>
              <a:ext cx="2832973" cy="254079"/>
            </a:xfrm>
            <a:prstGeom prst="rect">
              <a:avLst/>
            </a:prstGeom>
            <a:noFill/>
            <a:ln/>
          </p:spPr>
          <p:txBody>
            <a:bodyPr wrap="none" rtlCol="0" anchor="t"/>
            <a:lstStyle/>
            <a:p>
              <a:pPr marL="685800" lvl="1" indent="-342900" algn="l">
                <a:lnSpc>
                  <a:spcPts val="2000"/>
                </a:lnSpc>
                <a:buSzPct val="100000"/>
                <a:buChar char="•"/>
              </a:pPr>
              <a:r>
                <a:rPr lang="en-US" sz="1400" b="1" dirty="0">
                  <a:solidFill>
                    <a:srgbClr val="D4D4D1"/>
                  </a:solidFill>
                  <a:latin typeface="Roboto" pitchFamily="34" charset="0"/>
                  <a:ea typeface="Roboto" pitchFamily="34" charset="-122"/>
                  <a:cs typeface="Roboto" pitchFamily="34" charset="-120"/>
                </a:rPr>
                <a:t>Consideration</a:t>
              </a:r>
              <a:r>
                <a:rPr lang="en-US" sz="1400" dirty="0">
                  <a:solidFill>
                    <a:srgbClr val="D4D4D1"/>
                  </a:solidFill>
                  <a:latin typeface="Roboto" pitchFamily="34" charset="0"/>
                  <a:ea typeface="Roboto" pitchFamily="34" charset="-122"/>
                  <a:cs typeface="Roboto" pitchFamily="34" charset="-120"/>
                </a:rPr>
                <a:t>: Around 25.96%</a:t>
              </a:r>
              <a:endParaRPr lang="en-US" sz="1400" dirty="0"/>
            </a:p>
          </p:txBody>
        </p:sp>
        <p:sp>
          <p:nvSpPr>
            <p:cNvPr id="19" name="Text 15"/>
            <p:cNvSpPr/>
            <p:nvPr/>
          </p:nvSpPr>
          <p:spPr>
            <a:xfrm>
              <a:off x="6152674" y="6111240"/>
              <a:ext cx="2832973" cy="254079"/>
            </a:xfrm>
            <a:prstGeom prst="rect">
              <a:avLst/>
            </a:prstGeom>
            <a:noFill/>
            <a:ln/>
          </p:spPr>
          <p:txBody>
            <a:bodyPr wrap="none" rtlCol="0" anchor="t"/>
            <a:lstStyle/>
            <a:p>
              <a:pPr marL="685800" lvl="1" indent="-342900" algn="l">
                <a:lnSpc>
                  <a:spcPts val="2000"/>
                </a:lnSpc>
                <a:buSzPct val="100000"/>
                <a:buChar char="•"/>
              </a:pPr>
              <a:r>
                <a:rPr lang="en-US" sz="1400" b="1" dirty="0">
                  <a:solidFill>
                    <a:srgbClr val="D4D4D1"/>
                  </a:solidFill>
                  <a:latin typeface="Roboto" pitchFamily="34" charset="0"/>
                  <a:ea typeface="Roboto" pitchFamily="34" charset="-122"/>
                  <a:cs typeface="Roboto" pitchFamily="34" charset="-120"/>
                </a:rPr>
                <a:t>Awareness</a:t>
              </a:r>
              <a:r>
                <a:rPr lang="en-US" sz="1400" dirty="0">
                  <a:solidFill>
                    <a:srgbClr val="D4D4D1"/>
                  </a:solidFill>
                  <a:latin typeface="Roboto" pitchFamily="34" charset="0"/>
                  <a:ea typeface="Roboto" pitchFamily="34" charset="-122"/>
                  <a:cs typeface="Roboto" pitchFamily="34" charset="-120"/>
                </a:rPr>
                <a:t>: About 24.34%</a:t>
              </a:r>
              <a:endParaRPr lang="en-US" sz="1400" dirty="0"/>
            </a:p>
          </p:txBody>
        </p:sp>
        <p:sp>
          <p:nvSpPr>
            <p:cNvPr id="20" name="Text 16"/>
            <p:cNvSpPr/>
            <p:nvPr/>
          </p:nvSpPr>
          <p:spPr>
            <a:xfrm>
              <a:off x="6152674" y="6420803"/>
              <a:ext cx="2832973" cy="254079"/>
            </a:xfrm>
            <a:prstGeom prst="rect">
              <a:avLst/>
            </a:prstGeom>
            <a:noFill/>
            <a:ln/>
          </p:spPr>
          <p:txBody>
            <a:bodyPr wrap="none" rtlCol="0" anchor="t"/>
            <a:lstStyle/>
            <a:p>
              <a:pPr marL="685800" lvl="1" indent="-342900" algn="l">
                <a:lnSpc>
                  <a:spcPts val="2000"/>
                </a:lnSpc>
                <a:buSzPct val="100000"/>
                <a:buChar char="•"/>
              </a:pPr>
              <a:r>
                <a:rPr lang="en-US" sz="1400" b="1" dirty="0">
                  <a:solidFill>
                    <a:srgbClr val="D4D4D1"/>
                  </a:solidFill>
                  <a:latin typeface="Roboto" pitchFamily="34" charset="0"/>
                  <a:ea typeface="Roboto" pitchFamily="34" charset="-122"/>
                  <a:cs typeface="Roboto" pitchFamily="34" charset="-120"/>
                </a:rPr>
                <a:t>Retention</a:t>
              </a:r>
              <a:r>
                <a:rPr lang="en-US" sz="1400" dirty="0">
                  <a:solidFill>
                    <a:srgbClr val="D4D4D1"/>
                  </a:solidFill>
                  <a:latin typeface="Roboto" pitchFamily="34" charset="0"/>
                  <a:ea typeface="Roboto" pitchFamily="34" charset="-122"/>
                  <a:cs typeface="Roboto" pitchFamily="34" charset="-120"/>
                </a:rPr>
                <a:t>: Also approximately 24.85%</a:t>
              </a:r>
              <a:endParaRPr lang="en-US" sz="1400" dirty="0"/>
            </a:p>
          </p:txBody>
        </p:sp>
      </p:grpSp>
      <p:sp>
        <p:nvSpPr>
          <p:cNvPr id="21" name="Text 17"/>
          <p:cNvSpPr/>
          <p:nvPr/>
        </p:nvSpPr>
        <p:spPr>
          <a:xfrm>
            <a:off x="5644603" y="7494962"/>
            <a:ext cx="3341013" cy="1016318"/>
          </a:xfrm>
          <a:prstGeom prst="rect">
            <a:avLst/>
          </a:prstGeom>
          <a:noFill/>
          <a:ln/>
        </p:spPr>
        <p:txBody>
          <a:bodyPr wrap="square" rtlCol="0" anchor="t"/>
          <a:lstStyle/>
          <a:p>
            <a:pPr marL="0" indent="0" algn="l">
              <a:lnSpc>
                <a:spcPts val="2000"/>
              </a:lnSpc>
              <a:buNone/>
            </a:pPr>
            <a:r>
              <a:rPr lang="en-US" sz="1250" dirty="0">
                <a:solidFill>
                  <a:srgbClr val="D4D4D1"/>
                </a:solidFill>
                <a:latin typeface="Roboto" pitchFamily="34" charset="0"/>
                <a:ea typeface="Roboto" pitchFamily="34" charset="-122"/>
                <a:cs typeface="Roboto" pitchFamily="34" charset="-120"/>
              </a:rPr>
              <a:t>This chart visually depicts the distribution of different campaign types. It can be used to analyze marketing strategies and resource allocation across various campaign objectives.</a:t>
            </a:r>
            <a:endParaRPr lang="en-US" sz="1250" dirty="0"/>
          </a:p>
        </p:txBody>
      </p:sp>
      <p:pic>
        <p:nvPicPr>
          <p:cNvPr id="22" name="Image 2" descr="preencoded.png"/>
          <p:cNvPicPr>
            <a:picLocks noChangeAspect="1"/>
          </p:cNvPicPr>
          <p:nvPr/>
        </p:nvPicPr>
        <p:blipFill>
          <a:blip r:embed="rId5"/>
          <a:stretch>
            <a:fillRect/>
          </a:stretch>
        </p:blipFill>
        <p:spPr>
          <a:xfrm>
            <a:off x="9223771" y="956250"/>
            <a:ext cx="3341013" cy="3341013"/>
          </a:xfrm>
          <a:prstGeom prst="rect">
            <a:avLst/>
          </a:prstGeom>
        </p:spPr>
      </p:pic>
      <p:sp>
        <p:nvSpPr>
          <p:cNvPr id="23" name="Text 18"/>
          <p:cNvSpPr/>
          <p:nvPr/>
        </p:nvSpPr>
        <p:spPr>
          <a:xfrm>
            <a:off x="9223772" y="4510668"/>
            <a:ext cx="2381607" cy="297656"/>
          </a:xfrm>
          <a:prstGeom prst="rect">
            <a:avLst/>
          </a:prstGeom>
          <a:noFill/>
          <a:ln/>
        </p:spPr>
        <p:txBody>
          <a:bodyPr wrap="none" rtlCol="0" anchor="t"/>
          <a:lstStyle/>
          <a:p>
            <a:pPr marL="0" indent="0" algn="l">
              <a:lnSpc>
                <a:spcPts val="2344"/>
              </a:lnSpc>
              <a:buNone/>
            </a:pPr>
            <a:r>
              <a:rPr lang="en-US" sz="2000" dirty="0">
                <a:solidFill>
                  <a:srgbClr val="D4D4D1"/>
                </a:solidFill>
                <a:latin typeface="IBM Plex Sans" pitchFamily="34" charset="0"/>
                <a:ea typeface="IBM Plex Sans" pitchFamily="34" charset="-122"/>
                <a:cs typeface="IBM Plex Sans" pitchFamily="34" charset="-120"/>
              </a:rPr>
              <a:t>Gender</a:t>
            </a:r>
            <a:endParaRPr lang="en-US" sz="1875" dirty="0"/>
          </a:p>
        </p:txBody>
      </p:sp>
      <p:sp>
        <p:nvSpPr>
          <p:cNvPr id="24" name="Text 19"/>
          <p:cNvSpPr/>
          <p:nvPr/>
        </p:nvSpPr>
        <p:spPr>
          <a:xfrm>
            <a:off x="9350750" y="4874806"/>
            <a:ext cx="3087053" cy="254079"/>
          </a:xfrm>
          <a:prstGeom prst="rect">
            <a:avLst/>
          </a:prstGeom>
          <a:noFill/>
          <a:ln/>
        </p:spPr>
        <p:txBody>
          <a:bodyPr wrap="none" rtlCol="0" anchor="t"/>
          <a:lstStyle/>
          <a:p>
            <a:pPr marL="342900" indent="-342900" algn="l">
              <a:lnSpc>
                <a:spcPts val="2000"/>
              </a:lnSpc>
              <a:buSzPct val="100000"/>
              <a:buChar char="•"/>
            </a:pPr>
            <a:r>
              <a:rPr lang="en-US" sz="1400" b="1" dirty="0">
                <a:solidFill>
                  <a:srgbClr val="D4D4D1"/>
                </a:solidFill>
                <a:latin typeface="Roboto" pitchFamily="34" charset="0"/>
                <a:ea typeface="Roboto" pitchFamily="34" charset="-122"/>
                <a:cs typeface="Roboto" pitchFamily="34" charset="-120"/>
              </a:rPr>
              <a:t>Gender Distribution:</a:t>
            </a:r>
            <a:endParaRPr lang="en-US" sz="1400" dirty="0"/>
          </a:p>
        </p:txBody>
      </p:sp>
      <p:sp>
        <p:nvSpPr>
          <p:cNvPr id="25" name="Text 20"/>
          <p:cNvSpPr/>
          <p:nvPr/>
        </p:nvSpPr>
        <p:spPr>
          <a:xfrm>
            <a:off x="9477911" y="5170588"/>
            <a:ext cx="2832973" cy="254079"/>
          </a:xfrm>
          <a:prstGeom prst="rect">
            <a:avLst/>
          </a:prstGeom>
          <a:noFill/>
          <a:ln/>
        </p:spPr>
        <p:txBody>
          <a:bodyPr wrap="none" rtlCol="0" anchor="t"/>
          <a:lstStyle/>
          <a:p>
            <a:pPr marL="685800" lvl="1" indent="-342900" algn="l">
              <a:lnSpc>
                <a:spcPts val="2000"/>
              </a:lnSpc>
              <a:buSzPct val="100000"/>
              <a:buChar char="•"/>
            </a:pPr>
            <a:r>
              <a:rPr lang="en-US" sz="1400" b="1" dirty="0">
                <a:solidFill>
                  <a:srgbClr val="D4D4D1"/>
                </a:solidFill>
                <a:latin typeface="Roboto" pitchFamily="34" charset="0"/>
                <a:ea typeface="Roboto" pitchFamily="34" charset="-122"/>
                <a:cs typeface="Roboto" pitchFamily="34" charset="-120"/>
              </a:rPr>
              <a:t>Female</a:t>
            </a:r>
            <a:r>
              <a:rPr lang="en-US" sz="1400" dirty="0">
                <a:solidFill>
                  <a:srgbClr val="D4D4D1"/>
                </a:solidFill>
                <a:latin typeface="Roboto" pitchFamily="34" charset="0"/>
                <a:ea typeface="Roboto" pitchFamily="34" charset="-122"/>
                <a:cs typeface="Roboto" pitchFamily="34" charset="-120"/>
              </a:rPr>
              <a:t>: Approximately 60.49%</a:t>
            </a:r>
            <a:endParaRPr lang="en-US" sz="1400" dirty="0"/>
          </a:p>
        </p:txBody>
      </p:sp>
      <p:sp>
        <p:nvSpPr>
          <p:cNvPr id="26" name="Text 21"/>
          <p:cNvSpPr/>
          <p:nvPr/>
        </p:nvSpPr>
        <p:spPr>
          <a:xfrm>
            <a:off x="9477911" y="5480151"/>
            <a:ext cx="2832973" cy="254079"/>
          </a:xfrm>
          <a:prstGeom prst="rect">
            <a:avLst/>
          </a:prstGeom>
          <a:noFill/>
          <a:ln/>
        </p:spPr>
        <p:txBody>
          <a:bodyPr wrap="none" rtlCol="0" anchor="t"/>
          <a:lstStyle/>
          <a:p>
            <a:pPr marL="685800" lvl="1" indent="-342900" algn="l">
              <a:lnSpc>
                <a:spcPts val="2000"/>
              </a:lnSpc>
              <a:buSzPct val="100000"/>
              <a:buChar char="•"/>
            </a:pPr>
            <a:r>
              <a:rPr lang="en-US" sz="1400" b="1" dirty="0">
                <a:solidFill>
                  <a:srgbClr val="D4D4D1"/>
                </a:solidFill>
                <a:latin typeface="Roboto" pitchFamily="34" charset="0"/>
                <a:ea typeface="Roboto" pitchFamily="34" charset="-122"/>
                <a:cs typeface="Roboto" pitchFamily="34" charset="-120"/>
              </a:rPr>
              <a:t>Male</a:t>
            </a:r>
            <a:r>
              <a:rPr lang="en-US" sz="1400" dirty="0">
                <a:solidFill>
                  <a:srgbClr val="D4D4D1"/>
                </a:solidFill>
                <a:latin typeface="Roboto" pitchFamily="34" charset="0"/>
                <a:ea typeface="Roboto" pitchFamily="34" charset="-122"/>
                <a:cs typeface="Roboto" pitchFamily="34" charset="-120"/>
              </a:rPr>
              <a:t>: Around 39.51%</a:t>
            </a:r>
            <a:endParaRPr lang="en-US" sz="1400" dirty="0"/>
          </a:p>
        </p:txBody>
      </p:sp>
      <p:sp>
        <p:nvSpPr>
          <p:cNvPr id="27" name="Text 22"/>
          <p:cNvSpPr/>
          <p:nvPr/>
        </p:nvSpPr>
        <p:spPr>
          <a:xfrm>
            <a:off x="9663486" y="7579354"/>
            <a:ext cx="3341013" cy="1016318"/>
          </a:xfrm>
          <a:prstGeom prst="rect">
            <a:avLst/>
          </a:prstGeom>
          <a:noFill/>
          <a:ln/>
        </p:spPr>
        <p:txBody>
          <a:bodyPr wrap="square" rtlCol="0" anchor="t"/>
          <a:lstStyle/>
          <a:p>
            <a:pPr marL="0" indent="0" algn="l">
              <a:lnSpc>
                <a:spcPts val="2000"/>
              </a:lnSpc>
              <a:buNone/>
            </a:pPr>
            <a:r>
              <a:rPr lang="en-US" sz="1250" dirty="0">
                <a:solidFill>
                  <a:srgbClr val="D4D4D1"/>
                </a:solidFill>
                <a:latin typeface="Roboto" pitchFamily="34" charset="0"/>
                <a:ea typeface="Roboto" pitchFamily="34" charset="-122"/>
                <a:cs typeface="Roboto" pitchFamily="34" charset="-120"/>
              </a:rPr>
              <a:t>This chart visually represents the gender split within the dataset. It shows that females make up the majority, while males constitute the remaining portion.</a:t>
            </a:r>
            <a:endParaRPr lang="en-US" sz="1250" dirty="0"/>
          </a:p>
        </p:txBody>
      </p:sp>
      <p:pic>
        <p:nvPicPr>
          <p:cNvPr id="29" name="Picture 28">
            <a:extLst>
              <a:ext uri="{FF2B5EF4-FFF2-40B4-BE49-F238E27FC236}">
                <a16:creationId xmlns:a16="http://schemas.microsoft.com/office/drawing/2014/main" id="{AAD8A901-E9B8-FDE7-C568-BC67ACD55A7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844424" y="7763902"/>
            <a:ext cx="1785976" cy="462949"/>
          </a:xfrm>
          <a:prstGeom prst="rect">
            <a:avLst/>
          </a:prstGeom>
        </p:spPr>
      </p:pic>
      <p:pic>
        <p:nvPicPr>
          <p:cNvPr id="32" name="Picture 31">
            <a:extLst>
              <a:ext uri="{FF2B5EF4-FFF2-40B4-BE49-F238E27FC236}">
                <a16:creationId xmlns:a16="http://schemas.microsoft.com/office/drawing/2014/main" id="{4AA7F601-E968-74D5-6D38-763FF89E1043}"/>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2855310" y="7725370"/>
            <a:ext cx="1785976" cy="46294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TotalTime>
  <Words>2305</Words>
  <Application>Microsoft Office PowerPoint</Application>
  <PresentationFormat>Custom</PresentationFormat>
  <Paragraphs>228</Paragraphs>
  <Slides>22</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Century Gothic</vt:lpstr>
      <vt:lpstr>IBM Plex Sans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Afnan Shaikh</cp:lastModifiedBy>
  <cp:revision>4</cp:revision>
  <dcterms:created xsi:type="dcterms:W3CDTF">2024-08-07T21:58:24Z</dcterms:created>
  <dcterms:modified xsi:type="dcterms:W3CDTF">2024-08-08T08:32:37Z</dcterms:modified>
</cp:coreProperties>
</file>